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72" r:id="rId1"/>
  </p:sldMasterIdLst>
  <p:notesMasterIdLst>
    <p:notesMasterId r:id="rId47"/>
  </p:notesMasterIdLst>
  <p:sldIdLst>
    <p:sldId id="256" r:id="rId2"/>
    <p:sldId id="293" r:id="rId3"/>
    <p:sldId id="309" r:id="rId4"/>
    <p:sldId id="258" r:id="rId5"/>
    <p:sldId id="310" r:id="rId6"/>
    <p:sldId id="259" r:id="rId7"/>
    <p:sldId id="308" r:id="rId8"/>
    <p:sldId id="311" r:id="rId9"/>
    <p:sldId id="260" r:id="rId10"/>
    <p:sldId id="312" r:id="rId11"/>
    <p:sldId id="261" r:id="rId12"/>
    <p:sldId id="264" r:id="rId13"/>
    <p:sldId id="313" r:id="rId14"/>
    <p:sldId id="262" r:id="rId15"/>
    <p:sldId id="266" r:id="rId16"/>
    <p:sldId id="314" r:id="rId17"/>
    <p:sldId id="263" r:id="rId18"/>
    <p:sldId id="316" r:id="rId19"/>
    <p:sldId id="317" r:id="rId20"/>
    <p:sldId id="318" r:id="rId21"/>
    <p:sldId id="320" r:id="rId22"/>
    <p:sldId id="272" r:id="rId23"/>
    <p:sldId id="276" r:id="rId24"/>
    <p:sldId id="291" r:id="rId25"/>
    <p:sldId id="288" r:id="rId26"/>
    <p:sldId id="292" r:id="rId27"/>
    <p:sldId id="290" r:id="rId28"/>
    <p:sldId id="278" r:id="rId29"/>
    <p:sldId id="279" r:id="rId30"/>
    <p:sldId id="294" r:id="rId31"/>
    <p:sldId id="296" r:id="rId32"/>
    <p:sldId id="280" r:id="rId33"/>
    <p:sldId id="297" r:id="rId34"/>
    <p:sldId id="282" r:id="rId35"/>
    <p:sldId id="300" r:id="rId36"/>
    <p:sldId id="302" r:id="rId37"/>
    <p:sldId id="303" r:id="rId38"/>
    <p:sldId id="298" r:id="rId39"/>
    <p:sldId id="305" r:id="rId40"/>
    <p:sldId id="304" r:id="rId41"/>
    <p:sldId id="306" r:id="rId42"/>
    <p:sldId id="315" r:id="rId43"/>
    <p:sldId id="299" r:id="rId44"/>
    <p:sldId id="319" r:id="rId45"/>
    <p:sldId id="307" r:id="rId46"/>
  </p:sldIdLst>
  <p:sldSz cx="18288000" cy="10287000"/>
  <p:notesSz cx="10287000" cy="18288000"/>
  <p:embeddedFontLst>
    <p:embeddedFont>
      <p:font typeface="G마켓 산스 TTF Light" panose="02000000000000000000" pitchFamily="2" charset="-127"/>
      <p:regular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맑은 고딕" panose="020B0503020000020004" pitchFamily="50" charset="-127"/>
      <p:regular r:id="rId53"/>
      <p:bold r:id="rId54"/>
    </p:embeddedFont>
    <p:embeddedFont>
      <p:font typeface="G마켓 산스 TTF Medium" panose="02000000000000000000" pitchFamily="2" charset="-127"/>
      <p:regular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1E10"/>
    <a:srgbClr val="007E7E"/>
    <a:srgbClr val="5EAE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49" autoAdjust="0"/>
    <p:restoredTop sz="94674"/>
  </p:normalViewPr>
  <p:slideViewPr>
    <p:cSldViewPr>
      <p:cViewPr>
        <p:scale>
          <a:sx n="50" d="100"/>
          <a:sy n="50" d="100"/>
        </p:scale>
        <p:origin x="36" y="798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45" d="100"/>
          <a:sy n="45" d="100"/>
        </p:scale>
        <p:origin x="4260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Relationship Id="rId6" Type="http://schemas.openxmlformats.org/officeDocument/2006/relationships/image" Target="../media/image60.wmf"/><Relationship Id="rId5" Type="http://schemas.openxmlformats.org/officeDocument/2006/relationships/image" Target="../media/image59.wmf"/><Relationship Id="rId4" Type="http://schemas.openxmlformats.org/officeDocument/2006/relationships/image" Target="../media/image5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220F60-BE59-4AA8-9BB1-2D47FEF1B105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0E8443-51C8-4260-ADF3-82AC25C206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68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72137-40D3-2043-AB63-8C2F314470F9}" type="slidenum">
              <a:rPr lang="en-KR" smtClean="0"/>
              <a:t>31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47475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76116CE-C4A3-4A05-B2D7-7C2E9A889C0F}" type="datetime1">
              <a:rPr lang="en-US"/>
              <a:pPr lvl="0">
                <a:defRPr/>
              </a:pPr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76116CE-C4A3-4A05-B2D7-7C2E9A889C0F}" type="datetime1">
              <a:rPr lang="en-US"/>
              <a:pPr lvl="0">
                <a:defRPr/>
              </a:pPr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76116CE-C4A3-4A05-B2D7-7C2E9A889C0F}" type="datetime1">
              <a:rPr lang="en-US"/>
              <a:pPr lvl="0">
                <a:defRPr/>
              </a:pPr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76116CE-C4A3-4A05-B2D7-7C2E9A889C0F}" type="datetime1">
              <a:rPr lang="en-US"/>
              <a:pPr lvl="0">
                <a:defRPr/>
              </a:pPr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76116CE-C4A3-4A05-B2D7-7C2E9A889C0F}" type="datetime1">
              <a:rPr lang="en-US"/>
              <a:pPr lvl="0">
                <a:defRPr/>
              </a:pPr>
              <a:t>5/11/2022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76116CE-C4A3-4A05-B2D7-7C2E9A889C0F}" type="datetime1">
              <a:rPr lang="en-US"/>
              <a:pPr lvl="0">
                <a:defRPr/>
              </a:pPr>
              <a:t>5/11/2022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76116CE-C4A3-4A05-B2D7-7C2E9A889C0F}" type="datetime1">
              <a:rPr lang="en-US"/>
              <a:pPr lvl="0">
                <a:defRPr/>
              </a:pPr>
              <a:t>5/11/2022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76116CE-C4A3-4A05-B2D7-7C2E9A889C0F}" type="datetime1">
              <a:rPr lang="en-US"/>
              <a:pPr lvl="0">
                <a:defRPr/>
              </a:pPr>
              <a:t>5/11/2022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76116CE-C4A3-4A05-B2D7-7C2E9A889C0F}" type="datetime1">
              <a:rPr lang="en-US"/>
              <a:pPr lvl="0">
                <a:defRPr/>
              </a:pPr>
              <a:t>5/11/2022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76116CE-C4A3-4A05-B2D7-7C2E9A889C0F}" type="datetime1">
              <a:rPr lang="en-US"/>
              <a:pPr lvl="0">
                <a:defRPr/>
              </a:pPr>
              <a:t>5/11/2022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The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F8166F1F-CE9B-4651-A6AA-CD717754106B}" type="datetime1">
              <a:rPr lang="en-US"/>
              <a:pPr lvl="0">
                <a:defRPr/>
              </a:pPr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15.165.56.138:8080/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hocobuy250.ml:8080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4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44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59.wmf"/><Relationship Id="rId3" Type="http://schemas.openxmlformats.org/officeDocument/2006/relationships/image" Target="../media/image53.png"/><Relationship Id="rId7" Type="http://schemas.openxmlformats.org/officeDocument/2006/relationships/image" Target="../media/image56.w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58.wmf"/><Relationship Id="rId5" Type="http://schemas.openxmlformats.org/officeDocument/2006/relationships/image" Target="../media/image55.wmf"/><Relationship Id="rId15" Type="http://schemas.openxmlformats.org/officeDocument/2006/relationships/image" Target="../media/image60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57.wmf"/><Relationship Id="rId14" Type="http://schemas.openxmlformats.org/officeDocument/2006/relationships/oleObject" Target="../embeddings/oleObject6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7E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706903"/>
            <a:ext cx="7315200" cy="715066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734800" y="8986665"/>
            <a:ext cx="6248400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solidFill>
                  <a:srgbClr val="481E1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TEAM </a:t>
            </a:r>
            <a:r>
              <a:rPr lang="en-US" altLang="ko-KR" sz="60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DoA-Jo</a:t>
            </a:r>
            <a:endParaRPr lang="ko-KR" altLang="en-US" sz="6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343400" y="4610100"/>
            <a:ext cx="9982200" cy="1981200"/>
          </a:xfrm>
          <a:prstGeom prst="rect">
            <a:avLst/>
          </a:prstGeom>
          <a:solidFill>
            <a:schemeClr val="bg1">
              <a:alpha val="72000"/>
            </a:schemeClr>
          </a:solidFill>
          <a:ln w="57150">
            <a:solidFill>
              <a:srgbClr val="007E7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24600" y="4652308"/>
            <a:ext cx="7543800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6000" dirty="0" smtClean="0">
                <a:solidFill>
                  <a:srgbClr val="007E7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심부름 마켓  </a:t>
            </a:r>
            <a:r>
              <a:rPr lang="en-US" altLang="ko-KR" sz="6000" dirty="0" smtClean="0">
                <a:solidFill>
                  <a:srgbClr val="007E7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	</a:t>
            </a:r>
          </a:p>
          <a:p>
            <a:r>
              <a:rPr lang="en-US" altLang="ko-KR" sz="6000" dirty="0" smtClean="0">
                <a:solidFill>
                  <a:srgbClr val="481E1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CHOCO-BUY!</a:t>
            </a:r>
            <a:endParaRPr lang="ko-KR" altLang="en-US" sz="6000" dirty="0">
              <a:solidFill>
                <a:srgbClr val="481E1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66800" y="0"/>
            <a:ext cx="4419600" cy="10287000"/>
          </a:xfrm>
          <a:prstGeom prst="rect">
            <a:avLst/>
          </a:prstGeom>
          <a:solidFill>
            <a:srgbClr val="007E7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" name="Object 5"/>
          <p:cNvSpPr txBox="1"/>
          <p:nvPr/>
        </p:nvSpPr>
        <p:spPr>
          <a:xfrm>
            <a:off x="0" y="952500"/>
            <a:ext cx="7148057" cy="123495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5400" kern="0" spc="-200" dirty="0" smtClean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HECandybarmiri"/>
              </a:rPr>
              <a:t>04  </a:t>
            </a:r>
            <a:r>
              <a:rPr lang="ko-KR" altLang="en-US" sz="5400" kern="0" spc="-2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HECandybarmiri"/>
              </a:rPr>
              <a:t>다이어그램</a:t>
            </a:r>
            <a:endParaRPr lang="en-US" altLang="ko-KR" sz="5400" kern="0" spc="-200" dirty="0" smtClean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THECandybarmi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95400" y="2185846"/>
            <a:ext cx="3581400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8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유스케이스 </a:t>
            </a:r>
            <a:endParaRPr lang="en-US" altLang="ko-KR" sz="2800" dirty="0" smtClean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28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ERD </a:t>
            </a:r>
            <a:r>
              <a:rPr lang="ko-KR" altLang="en-US" sz="28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다이어그램</a:t>
            </a:r>
            <a:endParaRPr lang="ko-KR" altLang="en-US" sz="2800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578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/>
          <p:cNvSpPr/>
          <p:nvPr/>
        </p:nvSpPr>
        <p:spPr>
          <a:xfrm flipH="1">
            <a:off x="-152400" y="1333500"/>
            <a:ext cx="5140330" cy="76200"/>
          </a:xfrm>
          <a:prstGeom prst="parallelogram">
            <a:avLst>
              <a:gd name="adj" fmla="val 175948"/>
            </a:avLst>
          </a:prstGeom>
          <a:solidFill>
            <a:srgbClr val="007E7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486370"/>
            <a:ext cx="4724400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04 </a:t>
            </a:r>
            <a:r>
              <a:rPr lang="ko-KR" altLang="en-US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다이어그램</a:t>
            </a:r>
            <a:endParaRPr lang="ko-KR" altLang="en-US" sz="5400" dirty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24400" y="810280"/>
            <a:ext cx="4343400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유스케이스 다이어그램</a:t>
            </a:r>
            <a:endParaRPr lang="en-US" altLang="ko-KR" sz="2800" dirty="0" smtClean="0">
              <a:solidFill>
                <a:srgbClr val="481E1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474095"/>
            <a:ext cx="11097466" cy="882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213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/>
          <p:cNvSpPr/>
          <p:nvPr/>
        </p:nvSpPr>
        <p:spPr>
          <a:xfrm flipH="1">
            <a:off x="-152400" y="1333500"/>
            <a:ext cx="5140330" cy="76200"/>
          </a:xfrm>
          <a:prstGeom prst="parallelogram">
            <a:avLst>
              <a:gd name="adj" fmla="val 175948"/>
            </a:avLst>
          </a:prstGeom>
          <a:solidFill>
            <a:srgbClr val="007E7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486370"/>
            <a:ext cx="4724400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04 </a:t>
            </a:r>
            <a:r>
              <a:rPr lang="ko-KR" altLang="en-US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다이어그램</a:t>
            </a:r>
            <a:endParaRPr lang="ko-KR" altLang="en-US" sz="5400" dirty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24400" y="810280"/>
            <a:ext cx="4343400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</a:t>
            </a:r>
            <a:r>
              <a:rPr lang="ko-KR" altLang="en-US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ERD </a:t>
            </a:r>
            <a:r>
              <a:rPr lang="ko-KR" altLang="en-US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다이어그램</a:t>
            </a:r>
            <a:endParaRPr lang="en-US" altLang="ko-KR" sz="2800" dirty="0" smtClean="0">
              <a:solidFill>
                <a:srgbClr val="481E1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657410"/>
            <a:ext cx="8991600" cy="830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903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066800" y="0"/>
            <a:ext cx="4419600" cy="10287000"/>
          </a:xfrm>
          <a:prstGeom prst="rect">
            <a:avLst/>
          </a:prstGeom>
          <a:solidFill>
            <a:srgbClr val="007E7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" name="Object 5"/>
          <p:cNvSpPr txBox="1"/>
          <p:nvPr/>
        </p:nvSpPr>
        <p:spPr>
          <a:xfrm>
            <a:off x="0" y="952500"/>
            <a:ext cx="7148057" cy="123495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5400" kern="0" spc="-200" dirty="0" smtClean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HECandybarmiri"/>
              </a:rPr>
              <a:t>05  </a:t>
            </a:r>
            <a:r>
              <a:rPr lang="ko-KR" altLang="en-US" sz="5400" kern="0" spc="-2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HECandybarmiri"/>
              </a:rPr>
              <a:t>개발 스택</a:t>
            </a:r>
            <a:endParaRPr lang="en-US" altLang="ko-KR" sz="5400" kern="0" spc="-200" dirty="0" smtClean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THECandybarmi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95400" y="2185846"/>
            <a:ext cx="3581400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8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개발 스택 </a:t>
            </a:r>
            <a:endParaRPr lang="en-US" altLang="ko-KR" sz="2800" dirty="0" smtClean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28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API</a:t>
            </a:r>
            <a:endParaRPr lang="ko-KR" altLang="en-US" sz="2800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494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/>
          <p:cNvSpPr/>
          <p:nvPr/>
        </p:nvSpPr>
        <p:spPr>
          <a:xfrm flipH="1">
            <a:off x="-152400" y="1333500"/>
            <a:ext cx="4477062" cy="76200"/>
          </a:xfrm>
          <a:prstGeom prst="parallelogram">
            <a:avLst>
              <a:gd name="adj" fmla="val 175948"/>
            </a:avLst>
          </a:prstGeom>
          <a:solidFill>
            <a:srgbClr val="007E7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486370"/>
            <a:ext cx="5029200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05 </a:t>
            </a:r>
            <a:r>
              <a:rPr lang="ko-KR" altLang="en-US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개발 스택</a:t>
            </a:r>
            <a:endParaRPr lang="ko-KR" altLang="en-US" sz="5400" dirty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247900"/>
            <a:ext cx="1800000" cy="180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721" y="2247900"/>
            <a:ext cx="1800000" cy="180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6721" y="4762500"/>
            <a:ext cx="3600000" cy="180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732" y="4802833"/>
            <a:ext cx="1800000" cy="180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662" y="4514850"/>
            <a:ext cx="1800000" cy="180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930" y="7505700"/>
            <a:ext cx="3752443" cy="180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721" y="7323546"/>
            <a:ext cx="1800000" cy="180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7277100"/>
            <a:ext cx="1800000" cy="180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197" y="5295900"/>
            <a:ext cx="1800000" cy="1800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721" y="2247900"/>
            <a:ext cx="4752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565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/>
          <p:cNvSpPr/>
          <p:nvPr/>
        </p:nvSpPr>
        <p:spPr>
          <a:xfrm flipH="1">
            <a:off x="-152400" y="1333500"/>
            <a:ext cx="4477062" cy="76200"/>
          </a:xfrm>
          <a:prstGeom prst="parallelogram">
            <a:avLst>
              <a:gd name="adj" fmla="val 175948"/>
            </a:avLst>
          </a:prstGeom>
          <a:solidFill>
            <a:srgbClr val="007E7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486370"/>
            <a:ext cx="4324662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05</a:t>
            </a:r>
            <a:r>
              <a:rPr lang="ko-KR" altLang="en-US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개발 스택</a:t>
            </a:r>
            <a:endParaRPr lang="ko-KR" altLang="en-US" sz="5400" dirty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900425"/>
            <a:ext cx="3851769" cy="202528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3073173"/>
            <a:ext cx="4876800" cy="167978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784" y="6030403"/>
            <a:ext cx="4191000" cy="170259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6515100"/>
            <a:ext cx="3581400" cy="11109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24662" y="848380"/>
            <a:ext cx="2133600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</a:t>
            </a:r>
            <a:r>
              <a:rPr lang="ko-KR" altLang="en-US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5160833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66800" y="0"/>
            <a:ext cx="4419600" cy="10287000"/>
          </a:xfrm>
          <a:prstGeom prst="rect">
            <a:avLst/>
          </a:prstGeom>
          <a:solidFill>
            <a:srgbClr val="007E7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" name="Object 5"/>
          <p:cNvSpPr txBox="1"/>
          <p:nvPr/>
        </p:nvSpPr>
        <p:spPr>
          <a:xfrm>
            <a:off x="0" y="900563"/>
            <a:ext cx="7148057" cy="133882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5400" kern="0" spc="-200" dirty="0" smtClean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HECandybarmiri"/>
              </a:rPr>
              <a:t>06  </a:t>
            </a:r>
            <a:r>
              <a:rPr lang="ko-KR" altLang="en-US" sz="5400" kern="0" spc="-2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HECandybarmiri"/>
              </a:rPr>
              <a:t>페이지 소개</a:t>
            </a:r>
            <a:endParaRPr lang="en-US" altLang="ko-KR" sz="5400" kern="0" spc="-200" dirty="0" smtClean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THECandybarmi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95400" y="2185846"/>
            <a:ext cx="3581400" cy="440120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8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메인 페이지 </a:t>
            </a:r>
            <a:endParaRPr lang="en-US" altLang="ko-KR" sz="2800" dirty="0" smtClean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8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로그인</a:t>
            </a:r>
            <a:r>
              <a:rPr lang="en-US" altLang="ko-KR" sz="28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</a:t>
            </a:r>
            <a:r>
              <a:rPr lang="ko-KR" altLang="en-US" sz="28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회원가입</a:t>
            </a:r>
            <a:endParaRPr lang="en-US" altLang="ko-KR" sz="2800" dirty="0" smtClean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8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거래 페이지</a:t>
            </a:r>
            <a:endParaRPr lang="en-US" altLang="ko-KR" sz="2800" dirty="0" smtClean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8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채팅 페이지</a:t>
            </a:r>
            <a:endParaRPr lang="en-US" altLang="ko-KR" sz="2800" dirty="0" smtClean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8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결제 페이지</a:t>
            </a:r>
            <a:endParaRPr lang="en-US" altLang="ko-KR" sz="2800" dirty="0" smtClean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8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마이 페이지</a:t>
            </a:r>
            <a:endParaRPr lang="en-US" altLang="ko-KR" sz="2800" dirty="0" smtClean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28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1:1 </a:t>
            </a:r>
            <a:r>
              <a:rPr lang="ko-KR" altLang="en-US" sz="28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문의 페이지</a:t>
            </a:r>
            <a:endParaRPr lang="en-US" altLang="ko-KR" sz="2800" dirty="0" smtClean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8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고객센터 페이지</a:t>
            </a:r>
            <a:endParaRPr lang="en-US" altLang="ko-KR" sz="2800" dirty="0" smtClean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8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관리자 페이지</a:t>
            </a:r>
            <a:endParaRPr lang="en-US" altLang="ko-KR" sz="2800" dirty="0" smtClean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8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반응형 웹 화면</a:t>
            </a:r>
            <a:endParaRPr lang="ko-KR" altLang="en-US" sz="2800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99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/>
          <p:cNvSpPr/>
          <p:nvPr/>
        </p:nvSpPr>
        <p:spPr>
          <a:xfrm flipH="1">
            <a:off x="-152400" y="1333500"/>
            <a:ext cx="7461770" cy="76200"/>
          </a:xfrm>
          <a:prstGeom prst="parallelogram">
            <a:avLst>
              <a:gd name="adj" fmla="val 175948"/>
            </a:avLst>
          </a:prstGeom>
          <a:solidFill>
            <a:srgbClr val="007E7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486370"/>
            <a:ext cx="6858000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06 </a:t>
            </a:r>
            <a:r>
              <a:rPr lang="ko-KR" altLang="en-US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페이지 소개</a:t>
            </a:r>
            <a:endParaRPr lang="ko-KR" altLang="en-US" sz="5400" dirty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41048"/>
            <a:ext cx="8839200" cy="83472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506200" y="3924300"/>
            <a:ext cx="449580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EAEA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3"/>
              </a:rPr>
              <a:t>http://15.165.56.138:8080</a:t>
            </a:r>
            <a:endParaRPr lang="ko-KR" altLang="en-US" sz="2400" dirty="0">
              <a:solidFill>
                <a:srgbClr val="5EAEA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373100" y="4838700"/>
            <a:ext cx="762000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or</a:t>
            </a:r>
            <a:endParaRPr lang="ko-KR" altLang="en-US" sz="28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163300" y="5814655"/>
            <a:ext cx="518160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EAEA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4"/>
              </a:rPr>
              <a:t>http</a:t>
            </a:r>
            <a:r>
              <a:rPr lang="en-US" altLang="ko-KR" sz="2400" dirty="0" smtClean="0">
                <a:solidFill>
                  <a:srgbClr val="5EAEA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4"/>
              </a:rPr>
              <a:t>://chocobuy250.ml:8080</a:t>
            </a:r>
            <a:endParaRPr lang="ko-KR" altLang="en-US" sz="2400" dirty="0">
              <a:solidFill>
                <a:srgbClr val="5EAEA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19361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/>
          <p:cNvSpPr/>
          <p:nvPr/>
        </p:nvSpPr>
        <p:spPr>
          <a:xfrm flipH="1">
            <a:off x="-152400" y="1333500"/>
            <a:ext cx="7461770" cy="76200"/>
          </a:xfrm>
          <a:prstGeom prst="parallelogram">
            <a:avLst>
              <a:gd name="adj" fmla="val 175948"/>
            </a:avLst>
          </a:prstGeom>
          <a:solidFill>
            <a:srgbClr val="007E7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486370"/>
            <a:ext cx="7010400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06 </a:t>
            </a:r>
            <a:r>
              <a:rPr lang="ko-KR" altLang="en-US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로그인 페이지 소개</a:t>
            </a:r>
            <a:endParaRPr lang="ko-KR" altLang="en-US" sz="5400" dirty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066800" y="2214900"/>
            <a:ext cx="11887200" cy="7195800"/>
            <a:chOff x="2438400" y="2209901"/>
            <a:chExt cx="11887200" cy="7195800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2438400" y="2209901"/>
              <a:ext cx="11887200" cy="7195800"/>
            </a:xfrm>
            <a:prstGeom prst="roundRect">
              <a:avLst>
                <a:gd name="adj" fmla="val 3472"/>
              </a:avLst>
            </a:prstGeom>
            <a:noFill/>
            <a:ln>
              <a:solidFill>
                <a:srgbClr val="5EAEAE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0615" y="2395301"/>
              <a:ext cx="11652585" cy="6760146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9829800" y="3334153"/>
              <a:ext cx="533400" cy="304800"/>
            </a:xfrm>
            <a:prstGeom prst="rect">
              <a:avLst/>
            </a:prstGeom>
            <a:noFill/>
            <a:ln w="34925">
              <a:solidFill>
                <a:srgbClr val="481E1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화살표 연결선 18"/>
            <p:cNvCxnSpPr>
              <a:endCxn id="12" idx="1"/>
            </p:cNvCxnSpPr>
            <p:nvPr/>
          </p:nvCxnSpPr>
          <p:spPr>
            <a:xfrm>
              <a:off x="10358651" y="3559808"/>
              <a:ext cx="3128749" cy="180433"/>
            </a:xfrm>
            <a:prstGeom prst="straightConnector1">
              <a:avLst/>
            </a:prstGeom>
            <a:ln w="31750">
              <a:solidFill>
                <a:srgbClr val="481E1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/>
          <p:cNvGrpSpPr/>
          <p:nvPr/>
        </p:nvGrpSpPr>
        <p:grpSpPr>
          <a:xfrm>
            <a:off x="12115800" y="871240"/>
            <a:ext cx="3733800" cy="5748000"/>
            <a:chOff x="8055234" y="948035"/>
            <a:chExt cx="3733800" cy="5748000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8055234" y="948035"/>
              <a:ext cx="3733800" cy="5748000"/>
            </a:xfrm>
            <a:prstGeom prst="roundRect">
              <a:avLst>
                <a:gd name="adj" fmla="val 3472"/>
              </a:avLst>
            </a:prstGeom>
            <a:solidFill>
              <a:schemeClr val="bg1"/>
            </a:solidFill>
            <a:ln>
              <a:solidFill>
                <a:srgbClr val="5EAEAE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0263" y="1156122"/>
              <a:ext cx="3448337" cy="5400000"/>
            </a:xfrm>
            <a:prstGeom prst="rect">
              <a:avLst/>
            </a:prstGeom>
          </p:spPr>
        </p:pic>
      </p:grpSp>
      <p:sp>
        <p:nvSpPr>
          <p:cNvPr id="15" name="모서리가 둥근 직사각형 6">
            <a:extLst>
              <a:ext uri="{FF2B5EF4-FFF2-40B4-BE49-F238E27FC236}">
                <a16:creationId xmlns:a16="http://schemas.microsoft.com/office/drawing/2014/main" id="{33C55B0F-049B-0BFB-D8E0-A27FB0418375}"/>
              </a:ext>
            </a:extLst>
          </p:cNvPr>
          <p:cNvSpPr/>
          <p:nvPr/>
        </p:nvSpPr>
        <p:spPr>
          <a:xfrm>
            <a:off x="13182601" y="7505700"/>
            <a:ext cx="4343400" cy="959290"/>
          </a:xfrm>
          <a:prstGeom prst="roundRect">
            <a:avLst>
              <a:gd name="adj" fmla="val 3472"/>
            </a:avLst>
          </a:prstGeom>
          <a:solidFill>
            <a:schemeClr val="bg1"/>
          </a:solidFill>
          <a:ln>
            <a:solidFill>
              <a:srgbClr val="5EAEA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사용자는 별도의 아이디와 비밀번호 </a:t>
            </a:r>
            <a:r>
              <a:rPr lang="ko-KR" altLang="en-US" dirty="0" smtClean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없이</a:t>
            </a:r>
            <a:endParaRPr lang="en-US" altLang="ko-KR" dirty="0" smtClean="0">
              <a:solidFill>
                <a:srgbClr val="007E7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 smtClean="0">
                <a:solidFill>
                  <a:srgbClr val="007E7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휴대폰 번호</a:t>
            </a:r>
            <a:r>
              <a:rPr lang="ko-KR" altLang="en-US" dirty="0" smtClean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만으로 </a:t>
            </a:r>
            <a:r>
              <a:rPr lang="ko-KR" altLang="en-US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간편하게 로그인</a:t>
            </a:r>
            <a:endParaRPr lang="en-US" altLang="ko-KR" dirty="0">
              <a:solidFill>
                <a:srgbClr val="007E7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676317" y="3447728"/>
            <a:ext cx="2639883" cy="1076113"/>
          </a:xfrm>
          <a:prstGeom prst="rect">
            <a:avLst/>
          </a:prstGeom>
          <a:noFill/>
          <a:ln>
            <a:solidFill>
              <a:srgbClr val="481E10"/>
            </a:solidFill>
            <a:prstDash val="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endCxn id="15" idx="0"/>
          </p:cNvCxnSpPr>
          <p:nvPr/>
        </p:nvCxnSpPr>
        <p:spPr>
          <a:xfrm>
            <a:off x="13944600" y="4523841"/>
            <a:ext cx="1409701" cy="2981859"/>
          </a:xfrm>
          <a:prstGeom prst="straightConnector1">
            <a:avLst/>
          </a:prstGeom>
          <a:ln w="25400">
            <a:solidFill>
              <a:srgbClr val="481E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9844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/>
          <p:cNvSpPr/>
          <p:nvPr/>
        </p:nvSpPr>
        <p:spPr>
          <a:xfrm flipH="1">
            <a:off x="-152400" y="1333500"/>
            <a:ext cx="8382000" cy="76200"/>
          </a:xfrm>
          <a:prstGeom prst="parallelogram">
            <a:avLst>
              <a:gd name="adj" fmla="val 175948"/>
            </a:avLst>
          </a:prstGeom>
          <a:solidFill>
            <a:srgbClr val="007E7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295400" y="2607300"/>
            <a:ext cx="3733800" cy="5748000"/>
            <a:chOff x="7166638" y="2607300"/>
            <a:chExt cx="3733800" cy="57480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9370" y="2781300"/>
              <a:ext cx="3448337" cy="5400000"/>
            </a:xfrm>
            <a:prstGeom prst="rect">
              <a:avLst/>
            </a:prstGeom>
          </p:spPr>
        </p:pic>
        <p:sp>
          <p:nvSpPr>
            <p:cNvPr id="17" name="모서리가 둥근 직사각형 16"/>
            <p:cNvSpPr/>
            <p:nvPr/>
          </p:nvSpPr>
          <p:spPr>
            <a:xfrm>
              <a:off x="7166638" y="2607300"/>
              <a:ext cx="3733800" cy="5748000"/>
            </a:xfrm>
            <a:prstGeom prst="roundRect">
              <a:avLst>
                <a:gd name="adj" fmla="val 3472"/>
              </a:avLst>
            </a:prstGeom>
            <a:noFill/>
            <a:ln>
              <a:solidFill>
                <a:srgbClr val="5EAEAE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7157504" y="2607300"/>
            <a:ext cx="3733800" cy="5748000"/>
            <a:chOff x="1828800" y="2607300"/>
            <a:chExt cx="3733800" cy="5748000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1828800" y="2607300"/>
              <a:ext cx="3733800" cy="5748000"/>
            </a:xfrm>
            <a:prstGeom prst="roundRect">
              <a:avLst>
                <a:gd name="adj" fmla="val 3472"/>
              </a:avLst>
            </a:prstGeom>
            <a:noFill/>
            <a:ln>
              <a:solidFill>
                <a:srgbClr val="5EAEAE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0777" y="2781300"/>
              <a:ext cx="3460563" cy="5400000"/>
            </a:xfrm>
            <a:prstGeom prst="rect">
              <a:avLst/>
            </a:prstGeom>
          </p:spPr>
        </p:pic>
      </p:grpSp>
      <p:sp>
        <p:nvSpPr>
          <p:cNvPr id="22" name="오른쪽 화살표 21"/>
          <p:cNvSpPr/>
          <p:nvPr/>
        </p:nvSpPr>
        <p:spPr>
          <a:xfrm>
            <a:off x="5788552" y="5176500"/>
            <a:ext cx="609600" cy="609600"/>
          </a:xfrm>
          <a:prstGeom prst="rightArrow">
            <a:avLst/>
          </a:prstGeom>
          <a:solidFill>
            <a:srgbClr val="481E1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11650656" y="5176500"/>
            <a:ext cx="609600" cy="609600"/>
          </a:xfrm>
          <a:prstGeom prst="rightArrow">
            <a:avLst/>
          </a:prstGeom>
          <a:solidFill>
            <a:srgbClr val="481E1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0" y="486370"/>
            <a:ext cx="8458200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06 </a:t>
            </a:r>
            <a:r>
              <a:rPr lang="ko-KR" altLang="en-US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회원가입 페이지 소개</a:t>
            </a:r>
            <a:r>
              <a:rPr lang="en-US" altLang="ko-KR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endParaRPr lang="ko-KR" altLang="en-US" sz="5400" dirty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5" name="모서리가 둥근 직사각형 6">
            <a:extLst>
              <a:ext uri="{FF2B5EF4-FFF2-40B4-BE49-F238E27FC236}">
                <a16:creationId xmlns:a16="http://schemas.microsoft.com/office/drawing/2014/main" id="{33C55B0F-049B-0BFB-D8E0-A27FB0418375}"/>
              </a:ext>
            </a:extLst>
          </p:cNvPr>
          <p:cNvSpPr/>
          <p:nvPr/>
        </p:nvSpPr>
        <p:spPr>
          <a:xfrm>
            <a:off x="7418376" y="8801100"/>
            <a:ext cx="3182772" cy="814453"/>
          </a:xfrm>
          <a:prstGeom prst="roundRect">
            <a:avLst>
              <a:gd name="adj" fmla="val 3472"/>
            </a:avLst>
          </a:prstGeom>
          <a:solidFill>
            <a:schemeClr val="bg1"/>
          </a:solidFill>
          <a:ln>
            <a:solidFill>
              <a:srgbClr val="5EAEA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dirty="0" smtClean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문자 인증을 </a:t>
            </a:r>
            <a:r>
              <a:rPr lang="ko-KR" altLang="en-US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통해 </a:t>
            </a:r>
            <a:r>
              <a:rPr lang="ko-KR" altLang="en-US" dirty="0">
                <a:solidFill>
                  <a:srgbClr val="007E7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본인확인</a:t>
            </a:r>
            <a:endParaRPr lang="en-US" altLang="ko-KR" dirty="0">
              <a:solidFill>
                <a:srgbClr val="007E7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13019608" y="2614920"/>
            <a:ext cx="3733800" cy="5748000"/>
            <a:chOff x="12649200" y="2614920"/>
            <a:chExt cx="3733800" cy="5748000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12649200" y="2614920"/>
              <a:ext cx="3733800" cy="5748000"/>
            </a:xfrm>
            <a:prstGeom prst="roundRect">
              <a:avLst>
                <a:gd name="adj" fmla="val 3472"/>
              </a:avLst>
            </a:prstGeom>
            <a:noFill/>
            <a:ln>
              <a:solidFill>
                <a:srgbClr val="5EAEAE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7606" y="2767753"/>
              <a:ext cx="3456988" cy="5413547"/>
            </a:xfrm>
            <a:prstGeom prst="rect">
              <a:avLst/>
            </a:prstGeom>
          </p:spPr>
        </p:pic>
      </p:grpSp>
      <p:sp>
        <p:nvSpPr>
          <p:cNvPr id="38" name="모서리가 둥근 직사각형 6">
            <a:extLst>
              <a:ext uri="{FF2B5EF4-FFF2-40B4-BE49-F238E27FC236}">
                <a16:creationId xmlns:a16="http://schemas.microsoft.com/office/drawing/2014/main" id="{33C55B0F-049B-0BFB-D8E0-A27FB0418375}"/>
              </a:ext>
            </a:extLst>
          </p:cNvPr>
          <p:cNvSpPr/>
          <p:nvPr/>
        </p:nvSpPr>
        <p:spPr>
          <a:xfrm>
            <a:off x="13295122" y="8801100"/>
            <a:ext cx="3182772" cy="814453"/>
          </a:xfrm>
          <a:prstGeom prst="roundRect">
            <a:avLst>
              <a:gd name="adj" fmla="val 3472"/>
            </a:avLst>
          </a:prstGeom>
          <a:solidFill>
            <a:schemeClr val="bg1"/>
          </a:solidFill>
          <a:ln>
            <a:solidFill>
              <a:srgbClr val="5EAEA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서비스 목적에 맞춰 사용자 </a:t>
            </a:r>
            <a:r>
              <a:rPr lang="ko-KR" altLang="en-US" dirty="0">
                <a:solidFill>
                  <a:srgbClr val="007E7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주소지</a:t>
            </a:r>
            <a:r>
              <a:rPr lang="ko-KR" altLang="en-US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파악</a:t>
            </a:r>
            <a:endParaRPr lang="en-US" altLang="ko-KR" dirty="0">
              <a:solidFill>
                <a:srgbClr val="007E7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1513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658600" y="0"/>
            <a:ext cx="6629400" cy="10287000"/>
          </a:xfrm>
          <a:prstGeom prst="rect">
            <a:avLst/>
          </a:prstGeom>
          <a:solidFill>
            <a:srgbClr val="007E7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91800" y="557852"/>
            <a:ext cx="7148057" cy="88177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5400" kern="0" spc="-200" dirty="0" smtClean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HECandybarmiri"/>
              </a:rPr>
              <a:t>01  </a:t>
            </a:r>
            <a:r>
              <a:rPr lang="ko-KR" altLang="en-US" sz="5400" kern="0" spc="-2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HECandybarmiri"/>
              </a:rPr>
              <a:t>기획의도</a:t>
            </a:r>
            <a:endParaRPr lang="en-US" altLang="ko-KR" sz="5400" kern="0" spc="-200" dirty="0" smtClean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THECandybarmiri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sz="5400" kern="0" spc="-200" dirty="0" smtClean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HECandybarmiri"/>
              </a:rPr>
              <a:t>02</a:t>
            </a:r>
            <a:r>
              <a:rPr lang="en-US" sz="5400" kern="0" spc="-2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HECandybarmiri"/>
              </a:rPr>
              <a:t> </a:t>
            </a:r>
            <a:r>
              <a:rPr lang="ko-KR" altLang="en-US" sz="5400" kern="0" spc="-2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HECandybarmiri"/>
              </a:rPr>
              <a:t>업무분장</a:t>
            </a:r>
            <a:endParaRPr lang="en-US" altLang="ko-KR" sz="5400" kern="0" spc="-200" dirty="0" smtClean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THECandybarmiri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sz="5400" kern="0" spc="-200" dirty="0" smtClean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HECandybarmiri"/>
              </a:rPr>
              <a:t>03</a:t>
            </a:r>
            <a:r>
              <a:rPr lang="en-US" sz="5400" kern="0" spc="-2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HECandybarmiri"/>
              </a:rPr>
              <a:t> </a:t>
            </a:r>
            <a:r>
              <a:rPr lang="ko-KR" altLang="en-US" sz="5400" kern="0" spc="-2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HECandybarmiri"/>
              </a:rPr>
              <a:t>일정표</a:t>
            </a:r>
            <a:endParaRPr lang="en-US" altLang="ko-KR" sz="5400" kern="0" spc="-200" dirty="0" smtClean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THECandybarmiri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sz="5400" kern="0" spc="-200" dirty="0" smtClean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HECandybarmiri"/>
              </a:rPr>
              <a:t>04</a:t>
            </a:r>
            <a:r>
              <a:rPr lang="en-US" sz="5400" kern="0" spc="-2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HECandybarmiri"/>
              </a:rPr>
              <a:t> </a:t>
            </a:r>
            <a:r>
              <a:rPr lang="ko-KR" altLang="en-US" sz="5400" kern="0" spc="-2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HECandybarmiri"/>
              </a:rPr>
              <a:t>다이어그램</a:t>
            </a:r>
            <a:endParaRPr lang="en-US" altLang="ko-KR" sz="5400" kern="0" spc="-200" dirty="0" smtClean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THECandybarmiri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5400" kern="0" spc="-200" dirty="0" smtClean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HECandybarmiri"/>
              </a:rPr>
              <a:t>05 </a:t>
            </a:r>
            <a:r>
              <a:rPr lang="ko-KR" altLang="en-US" sz="5400" kern="0" spc="-2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HECandybarmiri"/>
              </a:rPr>
              <a:t>개발 </a:t>
            </a:r>
            <a:r>
              <a:rPr lang="ko-KR" altLang="en-US" sz="5400" kern="0" spc="-2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HECandybarmiri"/>
              </a:rPr>
              <a:t>스택</a:t>
            </a:r>
            <a:r>
              <a:rPr lang="en-US" altLang="ko-KR" sz="5400" kern="0" spc="-2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HECandybarmiri"/>
              </a:rPr>
              <a:t>  </a:t>
            </a:r>
            <a:endParaRPr lang="en-US" sz="5400" kern="0" spc="-200" dirty="0" smtClean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THECandybarmiri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5400" kern="0" spc="-200" dirty="0" smtClean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HECandybarmiri"/>
              </a:rPr>
              <a:t>06 </a:t>
            </a:r>
            <a:r>
              <a:rPr lang="ko-KR" altLang="en-US" sz="5400" kern="0" spc="-2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HECandybarmiri"/>
              </a:rPr>
              <a:t>페이지</a:t>
            </a:r>
            <a:r>
              <a:rPr lang="en-US" altLang="ko-KR" sz="5400" kern="0" spc="-2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HECandybarmiri"/>
              </a:rPr>
              <a:t> </a:t>
            </a:r>
            <a:r>
              <a:rPr lang="ko-KR" altLang="en-US" sz="5400" kern="0" spc="-2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HECandybarmiri"/>
              </a:rPr>
              <a:t>소개</a:t>
            </a:r>
            <a:endParaRPr lang="en-US" altLang="ko-KR" sz="5400" kern="0" spc="-200" dirty="0" smtClean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THECandybarmiri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sz="5400" kern="0" spc="-200" dirty="0" smtClean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HECandybarmiri"/>
              </a:rPr>
              <a:t>07</a:t>
            </a:r>
            <a:r>
              <a:rPr lang="en-US" sz="5400" kern="0" spc="-2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HECandybarmiri"/>
              </a:rPr>
              <a:t>  </a:t>
            </a:r>
            <a:r>
              <a:rPr lang="ko-KR" altLang="en-US" sz="5400" kern="0" spc="-2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HECandybarmiri"/>
              </a:rPr>
              <a:t>프로젝트 리뷰</a:t>
            </a:r>
            <a:endParaRPr lang="en-US" sz="6200" kern="0" spc="-200" dirty="0" smtClean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THECandybarmiri"/>
            </a:endParaRPr>
          </a:p>
        </p:txBody>
      </p:sp>
    </p:spTree>
    <p:extLst>
      <p:ext uri="{BB962C8B-B14F-4D97-AF65-F5344CB8AC3E}">
        <p14:creationId xmlns:p14="http://schemas.microsoft.com/office/powerpoint/2010/main" val="134034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7157504" y="2607300"/>
            <a:ext cx="3733800" cy="5748000"/>
            <a:chOff x="4495800" y="2835900"/>
            <a:chExt cx="3733800" cy="5748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8532" y="3009900"/>
              <a:ext cx="3448337" cy="5400000"/>
            </a:xfrm>
            <a:prstGeom prst="rect">
              <a:avLst/>
            </a:prstGeom>
          </p:spPr>
        </p:pic>
        <p:sp>
          <p:nvSpPr>
            <p:cNvPr id="7" name="모서리가 둥근 직사각형 6"/>
            <p:cNvSpPr/>
            <p:nvPr/>
          </p:nvSpPr>
          <p:spPr>
            <a:xfrm>
              <a:off x="4495800" y="2835900"/>
              <a:ext cx="3733800" cy="5748000"/>
            </a:xfrm>
            <a:prstGeom prst="roundRect">
              <a:avLst>
                <a:gd name="adj" fmla="val 3472"/>
              </a:avLst>
            </a:prstGeom>
            <a:noFill/>
            <a:ln>
              <a:solidFill>
                <a:srgbClr val="5EAEAE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오른쪽 화살표 22"/>
          <p:cNvSpPr/>
          <p:nvPr/>
        </p:nvSpPr>
        <p:spPr>
          <a:xfrm>
            <a:off x="5788552" y="5176500"/>
            <a:ext cx="609600" cy="609600"/>
          </a:xfrm>
          <a:prstGeom prst="rightArrow">
            <a:avLst/>
          </a:prstGeom>
          <a:solidFill>
            <a:srgbClr val="481E1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3019608" y="2614920"/>
            <a:ext cx="3733800" cy="5748000"/>
          </a:xfrm>
          <a:prstGeom prst="roundRect">
            <a:avLst>
              <a:gd name="adj" fmla="val 3472"/>
            </a:avLst>
          </a:prstGeom>
          <a:noFill/>
          <a:ln>
            <a:solidFill>
              <a:srgbClr val="5EAEA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6">
            <a:extLst>
              <a:ext uri="{FF2B5EF4-FFF2-40B4-BE49-F238E27FC236}">
                <a16:creationId xmlns:a16="http://schemas.microsoft.com/office/drawing/2014/main" id="{33C55B0F-049B-0BFB-D8E0-A27FB0418375}"/>
              </a:ext>
            </a:extLst>
          </p:cNvPr>
          <p:cNvSpPr/>
          <p:nvPr/>
        </p:nvSpPr>
        <p:spPr>
          <a:xfrm>
            <a:off x="12315664" y="8536485"/>
            <a:ext cx="5141686" cy="1441027"/>
          </a:xfrm>
          <a:prstGeom prst="roundRect">
            <a:avLst>
              <a:gd name="adj" fmla="val 3472"/>
            </a:avLst>
          </a:prstGeom>
          <a:solidFill>
            <a:schemeClr val="bg1"/>
          </a:solidFill>
          <a:ln>
            <a:solidFill>
              <a:srgbClr val="5EAEA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회원가입 </a:t>
            </a:r>
            <a:r>
              <a:rPr lang="ko-KR" altLang="en-US" dirty="0" smtClean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중 </a:t>
            </a:r>
            <a:r>
              <a:rPr lang="ko-KR" altLang="en-US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사용자가 </a:t>
            </a:r>
            <a:r>
              <a:rPr lang="ko-KR" altLang="en-US" dirty="0" err="1" smtClean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뒤로가기를</a:t>
            </a:r>
            <a:r>
              <a:rPr lang="ko-KR" altLang="en-US" dirty="0" smtClean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하면 세션에서 </a:t>
            </a:r>
            <a:r>
              <a:rPr lang="ko-KR" altLang="en-US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수집하던 정보가 어긋나게 되므로 해당 페이지를 거쳐 다시 회원가입을 할 수 있도록 유도</a:t>
            </a:r>
            <a:endParaRPr lang="en-US" altLang="ko-KR" dirty="0">
              <a:solidFill>
                <a:srgbClr val="007E7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1295400" y="2600526"/>
            <a:ext cx="3733800" cy="5748000"/>
            <a:chOff x="1295400" y="2600526"/>
            <a:chExt cx="3733800" cy="5748000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1295400" y="2600526"/>
              <a:ext cx="3733800" cy="5748000"/>
            </a:xfrm>
            <a:prstGeom prst="roundRect">
              <a:avLst>
                <a:gd name="adj" fmla="val 3472"/>
              </a:avLst>
            </a:prstGeom>
            <a:noFill/>
            <a:ln>
              <a:solidFill>
                <a:srgbClr val="5EAEAE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800" y="2781300"/>
              <a:ext cx="3467074" cy="5393226"/>
            </a:xfrm>
            <a:prstGeom prst="rect">
              <a:avLst/>
            </a:prstGeom>
          </p:spPr>
        </p:pic>
      </p:grpSp>
      <p:sp>
        <p:nvSpPr>
          <p:cNvPr id="30" name="모서리가 둥근 직사각형 6">
            <a:extLst>
              <a:ext uri="{FF2B5EF4-FFF2-40B4-BE49-F238E27FC236}">
                <a16:creationId xmlns:a16="http://schemas.microsoft.com/office/drawing/2014/main" id="{33C55B0F-049B-0BFB-D8E0-A27FB0418375}"/>
              </a:ext>
            </a:extLst>
          </p:cNvPr>
          <p:cNvSpPr/>
          <p:nvPr/>
        </p:nvSpPr>
        <p:spPr>
          <a:xfrm>
            <a:off x="777836" y="8562763"/>
            <a:ext cx="4768927" cy="1388472"/>
          </a:xfrm>
          <a:prstGeom prst="roundRect">
            <a:avLst>
              <a:gd name="adj" fmla="val 3472"/>
            </a:avLst>
          </a:prstGeom>
          <a:solidFill>
            <a:schemeClr val="bg1"/>
          </a:solidFill>
          <a:ln>
            <a:solidFill>
              <a:srgbClr val="5EAEA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dirty="0" smtClean="0">
                <a:solidFill>
                  <a:srgbClr val="007E7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별명과 </a:t>
            </a:r>
            <a:r>
              <a:rPr lang="ko-KR" altLang="en-US" dirty="0">
                <a:solidFill>
                  <a:srgbClr val="007E7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프로필 이미지</a:t>
            </a:r>
            <a:r>
              <a:rPr lang="ko-KR" altLang="en-US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선택</a:t>
            </a:r>
            <a:r>
              <a:rPr lang="en-US" altLang="ko-KR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</a:t>
            </a:r>
            <a:endParaRPr lang="en-US" altLang="ko-KR" dirty="0" smtClean="0">
              <a:solidFill>
                <a:srgbClr val="007E7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 smtClean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사진과 </a:t>
            </a:r>
            <a:r>
              <a:rPr lang="ko-KR" altLang="en-US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함께 </a:t>
            </a:r>
            <a:r>
              <a:rPr lang="ko-KR" altLang="en-US" dirty="0" smtClean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글을 올리는 서비스 </a:t>
            </a:r>
            <a:r>
              <a:rPr lang="ko-KR" altLang="en-US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특성 상 데이터 용량 소모가 크기 때문에 프로필 이미지는 주어진 이미지 </a:t>
            </a:r>
            <a:r>
              <a:rPr lang="en-US" altLang="ko-KR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10 </a:t>
            </a:r>
            <a:r>
              <a:rPr lang="ko-KR" altLang="en-US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개중 </a:t>
            </a:r>
            <a:r>
              <a:rPr lang="ko-KR" altLang="en-US" dirty="0" err="1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택</a:t>
            </a:r>
            <a:r>
              <a:rPr lang="ko-KR" altLang="en-US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</a:p>
        </p:txBody>
      </p:sp>
      <p:sp>
        <p:nvSpPr>
          <p:cNvPr id="33" name="모서리가 둥근 직사각형 6">
            <a:extLst>
              <a:ext uri="{FF2B5EF4-FFF2-40B4-BE49-F238E27FC236}">
                <a16:creationId xmlns:a16="http://schemas.microsoft.com/office/drawing/2014/main" id="{33C55B0F-049B-0BFB-D8E0-A27FB0418375}"/>
              </a:ext>
            </a:extLst>
          </p:cNvPr>
          <p:cNvSpPr/>
          <p:nvPr/>
        </p:nvSpPr>
        <p:spPr>
          <a:xfrm>
            <a:off x="6987514" y="8671993"/>
            <a:ext cx="4073780" cy="1170012"/>
          </a:xfrm>
          <a:prstGeom prst="roundRect">
            <a:avLst>
              <a:gd name="adj" fmla="val 3472"/>
            </a:avLst>
          </a:prstGeom>
          <a:solidFill>
            <a:schemeClr val="bg1"/>
          </a:solidFill>
          <a:ln>
            <a:solidFill>
              <a:srgbClr val="5EAEA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최종적으로 데이터베이스에 </a:t>
            </a:r>
            <a:r>
              <a:rPr lang="ko-KR" altLang="en-US" dirty="0">
                <a:solidFill>
                  <a:srgbClr val="007E7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사용자 정보가 </a:t>
            </a:r>
            <a:r>
              <a:rPr lang="ko-KR" altLang="en-US" dirty="0" smtClean="0">
                <a:solidFill>
                  <a:srgbClr val="007E7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저장</a:t>
            </a:r>
            <a:r>
              <a:rPr lang="ko-KR" altLang="en-US" dirty="0" smtClean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되고 사용자는 </a:t>
            </a:r>
            <a:r>
              <a:rPr lang="ko-KR" altLang="en-US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고유한 </a:t>
            </a:r>
            <a:r>
              <a:rPr lang="en-US" altLang="ko-KR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key</a:t>
            </a:r>
            <a:r>
              <a:rPr lang="ko-KR" altLang="en-US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값을 </a:t>
            </a:r>
            <a:r>
              <a:rPr lang="en-US" altLang="ko-KR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uuid</a:t>
            </a:r>
            <a:r>
              <a:rPr lang="ko-KR" altLang="en-US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로 </a:t>
            </a:r>
            <a:r>
              <a:rPr lang="ko-KR" altLang="en-US" dirty="0" smtClean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부여 받음</a:t>
            </a:r>
            <a:endParaRPr lang="en-US" altLang="ko-KR" dirty="0">
              <a:solidFill>
                <a:srgbClr val="007E7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2339" y="2781300"/>
            <a:ext cx="3448337" cy="5400000"/>
          </a:xfrm>
          <a:prstGeom prst="rect">
            <a:avLst/>
          </a:prstGeom>
        </p:spPr>
      </p:pic>
      <p:sp>
        <p:nvSpPr>
          <p:cNvPr id="35" name="평행 사변형 34"/>
          <p:cNvSpPr/>
          <p:nvPr/>
        </p:nvSpPr>
        <p:spPr>
          <a:xfrm flipH="1">
            <a:off x="-152400" y="1333500"/>
            <a:ext cx="8382000" cy="76200"/>
          </a:xfrm>
          <a:prstGeom prst="parallelogram">
            <a:avLst>
              <a:gd name="adj" fmla="val 175948"/>
            </a:avLst>
          </a:prstGeom>
          <a:solidFill>
            <a:srgbClr val="007E7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0" y="486370"/>
            <a:ext cx="8458200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06 </a:t>
            </a:r>
            <a:r>
              <a:rPr lang="ko-KR" altLang="en-US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회원가입 페이지 소개</a:t>
            </a:r>
            <a:r>
              <a:rPr lang="en-US" altLang="ko-KR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</a:t>
            </a:r>
            <a:endParaRPr lang="ko-KR" altLang="en-US" sz="5400" dirty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11887200" y="2476500"/>
            <a:ext cx="0" cy="5872026"/>
          </a:xfrm>
          <a:prstGeom prst="line">
            <a:avLst/>
          </a:prstGeom>
          <a:ln w="38100">
            <a:solidFill>
              <a:srgbClr val="481E1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5712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>
            <a:off x="914400" y="2400300"/>
            <a:ext cx="11887200" cy="7195800"/>
          </a:xfrm>
          <a:prstGeom prst="roundRect">
            <a:avLst>
              <a:gd name="adj" fmla="val 3472"/>
            </a:avLst>
          </a:prstGeom>
          <a:noFill/>
          <a:ln>
            <a:solidFill>
              <a:srgbClr val="5EAEA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" b="38272"/>
          <a:stretch/>
        </p:blipFill>
        <p:spPr>
          <a:xfrm>
            <a:off x="990600" y="2590976"/>
            <a:ext cx="11750283" cy="674352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657601" y="5829300"/>
            <a:ext cx="2133600" cy="1752600"/>
          </a:xfrm>
          <a:prstGeom prst="rect">
            <a:avLst/>
          </a:prstGeom>
          <a:noFill/>
          <a:ln>
            <a:solidFill>
              <a:srgbClr val="481E10"/>
            </a:solidFill>
            <a:prstDash val="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3C55B0F-049B-0BFB-D8E0-A27FB0418375}"/>
              </a:ext>
            </a:extLst>
          </p:cNvPr>
          <p:cNvSpPr/>
          <p:nvPr/>
        </p:nvSpPr>
        <p:spPr>
          <a:xfrm>
            <a:off x="8063755" y="7496426"/>
            <a:ext cx="3733800" cy="1295400"/>
          </a:xfrm>
          <a:prstGeom prst="roundRect">
            <a:avLst>
              <a:gd name="adj" fmla="val 3472"/>
            </a:avLst>
          </a:prstGeom>
          <a:solidFill>
            <a:schemeClr val="bg1"/>
          </a:solidFill>
          <a:ln>
            <a:solidFill>
              <a:srgbClr val="5EAEA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dirty="0" smtClean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로그인 이전에 게시글</a:t>
            </a:r>
            <a:r>
              <a:rPr lang="en-US" altLang="ko-KR" dirty="0" smtClean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</a:t>
            </a:r>
            <a:r>
              <a:rPr lang="ko-KR" altLang="en-US" dirty="0" smtClean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마이 페이지</a:t>
            </a:r>
            <a:r>
              <a:rPr lang="en-US" altLang="ko-KR" dirty="0" smtClean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</a:t>
            </a:r>
            <a:r>
              <a:rPr lang="ko-KR" altLang="en-US" dirty="0" smtClean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고객센터 등을 클릭하면 로그인 화면으로 이동</a:t>
            </a:r>
            <a:endParaRPr lang="en-US" altLang="ko-KR" dirty="0">
              <a:solidFill>
                <a:srgbClr val="007E7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5791201" y="7200900"/>
            <a:ext cx="1295399" cy="571500"/>
          </a:xfrm>
          <a:prstGeom prst="straightConnector1">
            <a:avLst/>
          </a:prstGeom>
          <a:ln w="25400">
            <a:solidFill>
              <a:srgbClr val="481E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오른쪽 화살표 12"/>
          <p:cNvSpPr/>
          <p:nvPr/>
        </p:nvSpPr>
        <p:spPr>
          <a:xfrm>
            <a:off x="12575629" y="7963151"/>
            <a:ext cx="381000" cy="361950"/>
          </a:xfrm>
          <a:prstGeom prst="rightArrow">
            <a:avLst/>
          </a:prstGeom>
          <a:solidFill>
            <a:srgbClr val="481E1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13377274" y="4229100"/>
            <a:ext cx="3733800" cy="5748000"/>
            <a:chOff x="8055234" y="948035"/>
            <a:chExt cx="3733800" cy="5748000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8055234" y="948035"/>
              <a:ext cx="3733800" cy="5748000"/>
            </a:xfrm>
            <a:prstGeom prst="roundRect">
              <a:avLst>
                <a:gd name="adj" fmla="val 3472"/>
              </a:avLst>
            </a:prstGeom>
            <a:solidFill>
              <a:schemeClr val="bg1"/>
            </a:solidFill>
            <a:ln>
              <a:solidFill>
                <a:srgbClr val="5EAEAE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0263" y="1156122"/>
              <a:ext cx="3448337" cy="5400000"/>
            </a:xfrm>
            <a:prstGeom prst="rect">
              <a:avLst/>
            </a:prstGeom>
          </p:spPr>
        </p:pic>
      </p:grpSp>
      <p:sp>
        <p:nvSpPr>
          <p:cNvPr id="18" name="평행 사변형 17"/>
          <p:cNvSpPr/>
          <p:nvPr/>
        </p:nvSpPr>
        <p:spPr>
          <a:xfrm flipH="1">
            <a:off x="-152400" y="1333499"/>
            <a:ext cx="7571014" cy="76201"/>
          </a:xfrm>
          <a:prstGeom prst="parallelogram">
            <a:avLst>
              <a:gd name="adj" fmla="val 175948"/>
            </a:avLst>
          </a:prstGeom>
          <a:solidFill>
            <a:srgbClr val="007E7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0" y="486370"/>
            <a:ext cx="7924800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06 </a:t>
            </a:r>
            <a:r>
              <a:rPr lang="ko-KR" altLang="en-US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거래 페이지 소개</a:t>
            </a:r>
            <a:endParaRPr lang="ko-KR" altLang="en-US" sz="5400" dirty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86500" y="848380"/>
            <a:ext cx="3276600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</a:t>
            </a:r>
            <a:r>
              <a:rPr lang="ko-KR" altLang="en-US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메인 페이지</a:t>
            </a:r>
            <a:endParaRPr lang="en-US" altLang="ko-KR" sz="2800" dirty="0" smtClean="0">
              <a:solidFill>
                <a:srgbClr val="481E1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7170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/>
          <p:cNvSpPr/>
          <p:nvPr/>
        </p:nvSpPr>
        <p:spPr>
          <a:xfrm flipH="1">
            <a:off x="-152400" y="1333499"/>
            <a:ext cx="7571014" cy="76201"/>
          </a:xfrm>
          <a:prstGeom prst="parallelogram">
            <a:avLst>
              <a:gd name="adj" fmla="val 175948"/>
            </a:avLst>
          </a:prstGeom>
          <a:solidFill>
            <a:srgbClr val="007E7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486370"/>
            <a:ext cx="7924800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06 </a:t>
            </a:r>
            <a:r>
              <a:rPr lang="ko-KR" altLang="en-US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거래 페이지 소개</a:t>
            </a:r>
            <a:endParaRPr lang="ko-KR" altLang="en-US" sz="5400" dirty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86500" y="848380"/>
            <a:ext cx="3276600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</a:t>
            </a:r>
            <a:r>
              <a:rPr lang="ko-KR" altLang="en-US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목록</a:t>
            </a:r>
            <a:endParaRPr lang="en-US" altLang="ko-KR" sz="2800" dirty="0" smtClean="0">
              <a:solidFill>
                <a:srgbClr val="481E1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33400" y="1771710"/>
            <a:ext cx="11887200" cy="7195800"/>
            <a:chOff x="914400" y="2400300"/>
            <a:chExt cx="11887200" cy="71958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200" y="2819299"/>
              <a:ext cx="11322835" cy="6581397"/>
            </a:xfrm>
            <a:prstGeom prst="rect">
              <a:avLst/>
            </a:prstGeom>
          </p:spPr>
        </p:pic>
        <p:sp>
          <p:nvSpPr>
            <p:cNvPr id="14" name="모서리가 둥근 직사각형 13"/>
            <p:cNvSpPr/>
            <p:nvPr/>
          </p:nvSpPr>
          <p:spPr>
            <a:xfrm>
              <a:off x="914400" y="2400300"/>
              <a:ext cx="11887200" cy="7195800"/>
            </a:xfrm>
            <a:prstGeom prst="roundRect">
              <a:avLst>
                <a:gd name="adj" fmla="val 3472"/>
              </a:avLst>
            </a:prstGeom>
            <a:noFill/>
            <a:ln>
              <a:solidFill>
                <a:srgbClr val="5EAEAE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7086600" y="4152900"/>
            <a:ext cx="8289878" cy="5627278"/>
            <a:chOff x="8305800" y="4000500"/>
            <a:chExt cx="8109044" cy="5489094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8305800" y="4000500"/>
              <a:ext cx="8109044" cy="5489094"/>
            </a:xfrm>
            <a:prstGeom prst="roundRect">
              <a:avLst>
                <a:gd name="adj" fmla="val 3472"/>
              </a:avLst>
            </a:prstGeom>
            <a:solidFill>
              <a:schemeClr val="bg1"/>
            </a:solidFill>
            <a:ln>
              <a:solidFill>
                <a:srgbClr val="5EAEAE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8200" y="4038620"/>
              <a:ext cx="7674068" cy="5419697"/>
            </a:xfrm>
            <a:prstGeom prst="rect">
              <a:avLst/>
            </a:prstGeom>
          </p:spPr>
        </p:pic>
      </p:grpSp>
      <p:sp>
        <p:nvSpPr>
          <p:cNvPr id="15" name="직사각형 14"/>
          <p:cNvSpPr/>
          <p:nvPr/>
        </p:nvSpPr>
        <p:spPr>
          <a:xfrm>
            <a:off x="3390899" y="3657600"/>
            <a:ext cx="2057400" cy="1905000"/>
          </a:xfrm>
          <a:prstGeom prst="rect">
            <a:avLst/>
          </a:prstGeom>
          <a:noFill/>
          <a:ln>
            <a:solidFill>
              <a:srgbClr val="481E10"/>
            </a:solidFill>
            <a:prstDash val="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33C55B0F-049B-0BFB-D8E0-A27FB0418375}"/>
              </a:ext>
            </a:extLst>
          </p:cNvPr>
          <p:cNvSpPr/>
          <p:nvPr/>
        </p:nvSpPr>
        <p:spPr>
          <a:xfrm>
            <a:off x="13282829" y="1828800"/>
            <a:ext cx="3862171" cy="1409700"/>
          </a:xfrm>
          <a:prstGeom prst="roundRect">
            <a:avLst>
              <a:gd name="adj" fmla="val 3472"/>
            </a:avLst>
          </a:prstGeom>
          <a:solidFill>
            <a:schemeClr val="bg1"/>
          </a:solidFill>
          <a:ln>
            <a:solidFill>
              <a:srgbClr val="5EAEA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dirty="0" smtClean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로그인 후에 마이 페이지와 </a:t>
            </a:r>
            <a:r>
              <a:rPr lang="ko-KR" altLang="en-US" dirty="0" smtClean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고객센터</a:t>
            </a:r>
            <a:r>
              <a:rPr lang="en-US" altLang="ko-KR" dirty="0" smtClean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dirty="0" smtClean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게시글 등에 접근 가능</a:t>
            </a:r>
            <a:endParaRPr lang="en-US" altLang="ko-KR" dirty="0">
              <a:solidFill>
                <a:srgbClr val="007E7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78022" y="536961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395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638490"/>
            <a:ext cx="8402997" cy="4820737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590800" y="3479659"/>
            <a:ext cx="8610600" cy="5138400"/>
          </a:xfrm>
          <a:prstGeom prst="roundRect">
            <a:avLst>
              <a:gd name="adj" fmla="val 3472"/>
            </a:avLst>
          </a:prstGeom>
          <a:noFill/>
          <a:ln>
            <a:solidFill>
              <a:srgbClr val="5EAEA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0" y="2705100"/>
            <a:ext cx="5258224" cy="4568370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9906000" y="2667000"/>
            <a:ext cx="5258224" cy="4606470"/>
          </a:xfrm>
          <a:prstGeom prst="roundRect">
            <a:avLst>
              <a:gd name="adj" fmla="val 3472"/>
            </a:avLst>
          </a:prstGeom>
          <a:noFill/>
          <a:ln>
            <a:solidFill>
              <a:srgbClr val="5EAEA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086349" y="4629090"/>
            <a:ext cx="3619501" cy="533400"/>
          </a:xfrm>
          <a:prstGeom prst="rect">
            <a:avLst/>
          </a:prstGeom>
          <a:noFill/>
          <a:ln>
            <a:solidFill>
              <a:srgbClr val="481E10"/>
            </a:solidFill>
            <a:prstDash val="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 rot="20524108">
            <a:off x="8878460" y="4306928"/>
            <a:ext cx="381000" cy="361950"/>
          </a:xfrm>
          <a:prstGeom prst="rightArrow">
            <a:avLst/>
          </a:prstGeom>
          <a:solidFill>
            <a:srgbClr val="481E1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33C55B0F-049B-0BFB-D8E0-A27FB0418375}"/>
              </a:ext>
            </a:extLst>
          </p:cNvPr>
          <p:cNvSpPr/>
          <p:nvPr/>
        </p:nvSpPr>
        <p:spPr>
          <a:xfrm>
            <a:off x="11734800" y="7997553"/>
            <a:ext cx="3658024" cy="620506"/>
          </a:xfrm>
          <a:prstGeom prst="roundRect">
            <a:avLst>
              <a:gd name="adj" fmla="val 18642"/>
            </a:avLst>
          </a:prstGeom>
          <a:solidFill>
            <a:schemeClr val="bg1"/>
          </a:solidFill>
          <a:ln>
            <a:solidFill>
              <a:srgbClr val="5EAEA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dirty="0" smtClean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게시글 사진 등록 가능</a:t>
            </a:r>
            <a:endParaRPr lang="en-US" altLang="ko-KR" dirty="0">
              <a:solidFill>
                <a:srgbClr val="007E7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E3BA928-B9A2-46D6-29C8-740E55F209AE}"/>
              </a:ext>
            </a:extLst>
          </p:cNvPr>
          <p:cNvCxnSpPr>
            <a:cxnSpLocks/>
          </p:cNvCxnSpPr>
          <p:nvPr/>
        </p:nvCxnSpPr>
        <p:spPr>
          <a:xfrm>
            <a:off x="11985203" y="7280194"/>
            <a:ext cx="956106" cy="701421"/>
          </a:xfrm>
          <a:prstGeom prst="line">
            <a:avLst/>
          </a:prstGeom>
          <a:ln>
            <a:solidFill>
              <a:srgbClr val="007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평행 사변형 22"/>
          <p:cNvSpPr/>
          <p:nvPr/>
        </p:nvSpPr>
        <p:spPr>
          <a:xfrm flipH="1">
            <a:off x="-152400" y="1333499"/>
            <a:ext cx="7571014" cy="76201"/>
          </a:xfrm>
          <a:prstGeom prst="parallelogram">
            <a:avLst>
              <a:gd name="adj" fmla="val 175948"/>
            </a:avLst>
          </a:prstGeom>
          <a:solidFill>
            <a:srgbClr val="007E7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0" y="486370"/>
            <a:ext cx="7924800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06 </a:t>
            </a:r>
            <a:r>
              <a:rPr lang="ko-KR" altLang="en-US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거래 페이지 소개</a:t>
            </a:r>
            <a:endParaRPr lang="ko-KR" altLang="en-US" sz="5400" dirty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286500" y="848380"/>
            <a:ext cx="3276600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</a:t>
            </a:r>
            <a:r>
              <a:rPr lang="ko-KR" altLang="en-US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거래 등록</a:t>
            </a:r>
            <a:endParaRPr lang="en-US" altLang="ko-KR" sz="2800" dirty="0" smtClean="0">
              <a:solidFill>
                <a:srgbClr val="481E1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13994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479946" y="2286002"/>
            <a:ext cx="7543800" cy="7543800"/>
            <a:chOff x="479946" y="2286002"/>
            <a:chExt cx="7543800" cy="75438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rcRect b="13216"/>
            <a:stretch/>
          </p:blipFill>
          <p:spPr>
            <a:xfrm>
              <a:off x="632345" y="2324100"/>
              <a:ext cx="6677025" cy="744043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71145" y="6324600"/>
              <a:ext cx="609600" cy="604299"/>
            </a:xfrm>
            <a:prstGeom prst="rect">
              <a:avLst/>
            </a:prstGeom>
          </p:spPr>
        </p:pic>
        <p:sp>
          <p:nvSpPr>
            <p:cNvPr id="33" name="모서리가 둥근 직사각형 32"/>
            <p:cNvSpPr/>
            <p:nvPr/>
          </p:nvSpPr>
          <p:spPr>
            <a:xfrm>
              <a:off x="479946" y="2286002"/>
              <a:ext cx="6934199" cy="7543800"/>
            </a:xfrm>
            <a:prstGeom prst="roundRect">
              <a:avLst>
                <a:gd name="adj" fmla="val 3472"/>
              </a:avLst>
            </a:prstGeom>
            <a:noFill/>
            <a:ln>
              <a:solidFill>
                <a:srgbClr val="5EAEAE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06155" y="5616763"/>
              <a:ext cx="1917591" cy="536389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566546" y="5791201"/>
              <a:ext cx="457200" cy="457200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9875487" y="602365"/>
            <a:ext cx="7680035" cy="4819649"/>
            <a:chOff x="9469355" y="5124451"/>
            <a:chExt cx="7680035" cy="481964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9469355" y="5295900"/>
              <a:ext cx="7675646" cy="4648200"/>
            </a:xfrm>
            <a:prstGeom prst="rect">
              <a:avLst/>
            </a:prstGeom>
          </p:spPr>
        </p:pic>
        <p:sp>
          <p:nvSpPr>
            <p:cNvPr id="35" name="모서리가 둥근 직사각형 34"/>
            <p:cNvSpPr/>
            <p:nvPr/>
          </p:nvSpPr>
          <p:spPr>
            <a:xfrm>
              <a:off x="9573447" y="5124451"/>
              <a:ext cx="7575943" cy="4819648"/>
            </a:xfrm>
            <a:prstGeom prst="roundRect">
              <a:avLst>
                <a:gd name="adj" fmla="val 3472"/>
              </a:avLst>
            </a:prstGeom>
            <a:noFill/>
            <a:ln>
              <a:solidFill>
                <a:srgbClr val="5EAEAE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0507946" y="5295900"/>
            <a:ext cx="7423542" cy="4300200"/>
            <a:chOff x="10159832" y="5850170"/>
            <a:chExt cx="7423542" cy="4300200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10159832" y="5850170"/>
              <a:ext cx="7423542" cy="4300200"/>
            </a:xfrm>
            <a:prstGeom prst="roundRect">
              <a:avLst>
                <a:gd name="adj" fmla="val 3472"/>
              </a:avLst>
            </a:prstGeom>
            <a:solidFill>
              <a:schemeClr val="bg1"/>
            </a:solidFill>
            <a:ln>
              <a:solidFill>
                <a:srgbClr val="5EAEAE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0210800" y="5905500"/>
              <a:ext cx="7267574" cy="4200525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7984913" y="2448014"/>
            <a:ext cx="1615219" cy="1299800"/>
            <a:chOff x="8612345" y="7387477"/>
            <a:chExt cx="1615219" cy="1299800"/>
          </a:xfrm>
        </p:grpSpPr>
        <p:sp>
          <p:nvSpPr>
            <p:cNvPr id="2" name="오른쪽 화살표 1"/>
            <p:cNvSpPr/>
            <p:nvPr/>
          </p:nvSpPr>
          <p:spPr>
            <a:xfrm>
              <a:off x="8612345" y="7387477"/>
              <a:ext cx="1615219" cy="1299800"/>
            </a:xfrm>
            <a:prstGeom prst="rightArrow">
              <a:avLst>
                <a:gd name="adj1" fmla="val 59308"/>
                <a:gd name="adj2" fmla="val 56205"/>
              </a:avLst>
            </a:prstGeom>
            <a:solidFill>
              <a:srgbClr val="481E1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685471" y="7729273"/>
              <a:ext cx="1525329" cy="64633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ko-KR" altLang="en-US" dirty="0">
                  <a:solidFill>
                    <a:schemeClr val="lt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글 </a:t>
              </a:r>
              <a:r>
                <a:rPr lang="ko-KR" altLang="en-US" dirty="0" smtClean="0">
                  <a:solidFill>
                    <a:schemeClr val="lt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작성자</a:t>
              </a:r>
              <a:endParaRPr lang="en-US" altLang="ko-KR" dirty="0" smtClean="0">
                <a:solidFill>
                  <a:schemeClr val="lt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>
                <a:defRPr/>
              </a:pPr>
              <a:r>
                <a:rPr lang="ko-KR" altLang="en-US" dirty="0" smtClean="0">
                  <a:solidFill>
                    <a:schemeClr val="lt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</a:t>
              </a:r>
              <a:r>
                <a:rPr lang="en-US" altLang="ko-KR" dirty="0" smtClean="0">
                  <a:solidFill>
                    <a:schemeClr val="lt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!= </a:t>
              </a:r>
              <a:r>
                <a:rPr lang="ko-KR" altLang="en-US" dirty="0">
                  <a:solidFill>
                    <a:schemeClr val="lt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사용자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8539060" y="6946607"/>
            <a:ext cx="1615219" cy="1299800"/>
            <a:chOff x="8234370" y="4295365"/>
            <a:chExt cx="1615219" cy="1299800"/>
          </a:xfrm>
        </p:grpSpPr>
        <p:sp>
          <p:nvSpPr>
            <p:cNvPr id="37" name="오른쪽 화살표 36"/>
            <p:cNvSpPr/>
            <p:nvPr/>
          </p:nvSpPr>
          <p:spPr>
            <a:xfrm>
              <a:off x="8234370" y="4295365"/>
              <a:ext cx="1615219" cy="1299800"/>
            </a:xfrm>
            <a:prstGeom prst="rightArrow">
              <a:avLst>
                <a:gd name="adj1" fmla="val 59308"/>
                <a:gd name="adj2" fmla="val 56205"/>
              </a:avLst>
            </a:prstGeom>
            <a:solidFill>
              <a:srgbClr val="481E1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307496" y="4637161"/>
              <a:ext cx="1294741" cy="64633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ko-KR" altLang="en-US" dirty="0">
                  <a:solidFill>
                    <a:schemeClr val="lt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글 작성자 </a:t>
              </a:r>
              <a:r>
                <a:rPr lang="en-US" altLang="ko-KR" dirty="0">
                  <a:solidFill>
                    <a:schemeClr val="lt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= </a:t>
              </a:r>
              <a:r>
                <a:rPr lang="ko-KR" altLang="en-US" dirty="0">
                  <a:solidFill>
                    <a:schemeClr val="lt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사용자</a:t>
              </a: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0" y="486370"/>
            <a:ext cx="6858000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06 </a:t>
            </a:r>
            <a:r>
              <a:rPr lang="ko-KR" altLang="en-US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채팅 페이지 소개</a:t>
            </a:r>
            <a:endParaRPr lang="ko-KR" altLang="en-US" sz="5400" dirty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70070" y="810280"/>
            <a:ext cx="3276600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</a:t>
            </a:r>
            <a:r>
              <a:rPr lang="ko-KR" altLang="en-US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채팅 시작</a:t>
            </a:r>
            <a:endParaRPr lang="en-US" altLang="ko-KR" sz="2800" dirty="0" smtClean="0">
              <a:solidFill>
                <a:srgbClr val="481E1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3" name="평행 사변형 22"/>
          <p:cNvSpPr/>
          <p:nvPr/>
        </p:nvSpPr>
        <p:spPr>
          <a:xfrm flipH="1">
            <a:off x="-152400" y="1333500"/>
            <a:ext cx="7461770" cy="76200"/>
          </a:xfrm>
          <a:prstGeom prst="parallelogram">
            <a:avLst>
              <a:gd name="adj" fmla="val 175948"/>
            </a:avLst>
          </a:prstGeom>
          <a:solidFill>
            <a:srgbClr val="007E7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07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620926" y="1864206"/>
            <a:ext cx="9117349" cy="5420408"/>
          </a:xfrm>
          <a:prstGeom prst="roundRect">
            <a:avLst>
              <a:gd name="adj" fmla="val 3472"/>
            </a:avLst>
          </a:prstGeom>
          <a:solidFill>
            <a:schemeClr val="bg1"/>
          </a:solidFill>
          <a:ln>
            <a:solidFill>
              <a:srgbClr val="5EAEA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50269" y="1940406"/>
            <a:ext cx="8859002" cy="5191125"/>
          </a:xfrm>
          <a:prstGeom prst="rect">
            <a:avLst/>
          </a:prstGeom>
          <a:ln w="25400">
            <a:solidFill>
              <a:srgbClr val="F2F2F2"/>
            </a:solidFill>
          </a:ln>
        </p:spPr>
      </p:pic>
      <p:grpSp>
        <p:nvGrpSpPr>
          <p:cNvPr id="2" name="그룹 1"/>
          <p:cNvGrpSpPr/>
          <p:nvPr/>
        </p:nvGrpSpPr>
        <p:grpSpPr>
          <a:xfrm>
            <a:off x="6781800" y="4074006"/>
            <a:ext cx="9448800" cy="5793894"/>
            <a:chOff x="2584970" y="3336250"/>
            <a:chExt cx="9448800" cy="5793894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2584970" y="3336250"/>
              <a:ext cx="9448800" cy="5793894"/>
            </a:xfrm>
            <a:prstGeom prst="roundRect">
              <a:avLst>
                <a:gd name="adj" fmla="val 3472"/>
              </a:avLst>
            </a:prstGeom>
            <a:solidFill>
              <a:schemeClr val="bg1"/>
            </a:solidFill>
            <a:ln>
              <a:solidFill>
                <a:srgbClr val="5EAEAE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737370" y="3499435"/>
              <a:ext cx="9144000" cy="5187961"/>
            </a:xfrm>
            <a:prstGeom prst="rect">
              <a:avLst/>
            </a:prstGeom>
            <a:ln w="25400">
              <a:solidFill>
                <a:srgbClr val="F2F2F2"/>
              </a:solidFill>
            </a:ln>
          </p:spPr>
        </p:pic>
        <p:sp>
          <p:nvSpPr>
            <p:cNvPr id="38" name="직사각형 37"/>
            <p:cNvSpPr/>
            <p:nvPr/>
          </p:nvSpPr>
          <p:spPr>
            <a:xfrm>
              <a:off x="8821615" y="3695700"/>
              <a:ext cx="779585" cy="381000"/>
            </a:xfrm>
            <a:prstGeom prst="rect">
              <a:avLst/>
            </a:prstGeom>
            <a:noFill/>
            <a:ln w="25400" cap="flat" cmpd="sng" algn="ctr">
              <a:solidFill>
                <a:srgbClr val="901414"/>
              </a:solidFill>
              <a:prstDash val="dash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9699871">
              <a:off x="9375386" y="3849887"/>
              <a:ext cx="590843" cy="579037"/>
            </a:xfrm>
            <a:prstGeom prst="rect">
              <a:avLst/>
            </a:prstGeom>
          </p:spPr>
        </p:pic>
      </p:grpSp>
      <p:sp>
        <p:nvSpPr>
          <p:cNvPr id="11" name="평행 사변형 10"/>
          <p:cNvSpPr/>
          <p:nvPr/>
        </p:nvSpPr>
        <p:spPr>
          <a:xfrm flipH="1">
            <a:off x="-152400" y="1333500"/>
            <a:ext cx="6019800" cy="76200"/>
          </a:xfrm>
          <a:prstGeom prst="parallelogram">
            <a:avLst>
              <a:gd name="adj" fmla="val 175948"/>
            </a:avLst>
          </a:prstGeom>
          <a:solidFill>
            <a:srgbClr val="007E7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49549" y="848380"/>
            <a:ext cx="3276600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</a:t>
            </a:r>
            <a:r>
              <a:rPr lang="ko-KR" altLang="en-US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채팅방 </a:t>
            </a:r>
            <a:endParaRPr lang="en-US" altLang="ko-KR" sz="2800" dirty="0" smtClean="0">
              <a:solidFill>
                <a:srgbClr val="481E1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486370"/>
            <a:ext cx="6858000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06 </a:t>
            </a:r>
            <a:r>
              <a:rPr lang="ko-KR" altLang="en-US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채팅 페이지 소개</a:t>
            </a:r>
            <a:endParaRPr lang="ko-KR" altLang="en-US" sz="5400" dirty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9" name="평행 사변형 18"/>
          <p:cNvSpPr/>
          <p:nvPr/>
        </p:nvSpPr>
        <p:spPr>
          <a:xfrm flipH="1">
            <a:off x="-152400" y="1333500"/>
            <a:ext cx="7461770" cy="76200"/>
          </a:xfrm>
          <a:prstGeom prst="parallelogram">
            <a:avLst>
              <a:gd name="adj" fmla="val 175948"/>
            </a:avLst>
          </a:prstGeom>
          <a:solidFill>
            <a:srgbClr val="007E7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82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447799" y="1943100"/>
            <a:ext cx="15163801" cy="7772400"/>
            <a:chOff x="2063749" y="1753895"/>
            <a:chExt cx="14847888" cy="7578706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2063749" y="1753895"/>
              <a:ext cx="14847888" cy="7578706"/>
            </a:xfrm>
            <a:prstGeom prst="roundRect">
              <a:avLst>
                <a:gd name="adj" fmla="val 3472"/>
              </a:avLst>
            </a:prstGeom>
            <a:solidFill>
              <a:schemeClr val="bg1"/>
            </a:solidFill>
            <a:ln>
              <a:solidFill>
                <a:srgbClr val="5EAEAE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2"/>
            <a:srcRect l="20570" r="20720" b="17650"/>
            <a:stretch>
              <a:fillRect/>
            </a:stretch>
          </p:blipFill>
          <p:spPr>
            <a:xfrm>
              <a:off x="2438400" y="2277078"/>
              <a:ext cx="5181600" cy="4267200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08235" y="1943108"/>
              <a:ext cx="5029200" cy="190500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5" name="직사각형 34"/>
            <p:cNvSpPr/>
            <p:nvPr/>
          </p:nvSpPr>
          <p:spPr>
            <a:xfrm>
              <a:off x="6019800" y="5502338"/>
              <a:ext cx="531334" cy="479362"/>
            </a:xfrm>
            <a:prstGeom prst="rect">
              <a:avLst/>
            </a:prstGeom>
            <a:noFill/>
            <a:ln w="38100" cap="flat" cmpd="sng" algn="ctr">
              <a:solidFill>
                <a:srgbClr val="481E10"/>
              </a:solidFill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grpSp>
          <p:nvGrpSpPr>
            <p:cNvPr id="42" name="그룹 41"/>
            <p:cNvGrpSpPr/>
            <p:nvPr/>
          </p:nvGrpSpPr>
          <p:grpSpPr>
            <a:xfrm>
              <a:off x="8077200" y="4686300"/>
              <a:ext cx="8419532" cy="4419599"/>
              <a:chOff x="5789451" y="3387395"/>
              <a:chExt cx="8800532" cy="5027680"/>
            </a:xfrm>
          </p:grpSpPr>
          <p:pic>
            <p:nvPicPr>
              <p:cNvPr id="38" name="그림 37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5789451" y="3387395"/>
                <a:ext cx="8800532" cy="5027680"/>
              </a:xfrm>
              <a:prstGeom prst="rect">
                <a:avLst/>
              </a:prstGeom>
              <a:ln w="38100">
                <a:solidFill>
                  <a:srgbClr val="F2F2F2"/>
                </a:solidFill>
              </a:ln>
            </p:spPr>
          </p:pic>
          <p:sp>
            <p:nvSpPr>
              <p:cNvPr id="39" name="모서리가 둥근 직사각형 38"/>
              <p:cNvSpPr/>
              <p:nvPr/>
            </p:nvSpPr>
            <p:spPr>
              <a:xfrm>
                <a:off x="13068868" y="3624962"/>
                <a:ext cx="1017748" cy="95788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altLang="ko-KR">
                  <a:latin typeface="G마켓 산스 TTF Light" panose="02000000000000000000" pitchFamily="2" charset="-127"/>
                  <a:ea typeface="G마켓 산스 TTF Light" panose="02000000000000000000" pitchFamily="2" charset="-127"/>
                </a:endParaRPr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11603771" y="3560766"/>
                <a:ext cx="838145" cy="387928"/>
              </a:xfrm>
              <a:prstGeom prst="rect">
                <a:avLst/>
              </a:prstGeom>
              <a:noFill/>
              <a:ln w="25400" cap="flat" cmpd="sng" algn="ctr">
                <a:solidFill>
                  <a:srgbClr val="481E10"/>
                </a:solidFill>
                <a:prstDash val="dash"/>
                <a:round/>
                <a:headEnd w="med" len="med"/>
                <a:tailEnd w="med" len="med"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altLang="ko-KR">
                  <a:latin typeface="G마켓 산스 TTF Light" panose="02000000000000000000" pitchFamily="2" charset="-127"/>
                  <a:ea typeface="G마켓 산스 TTF Light" panose="02000000000000000000" pitchFamily="2" charset="-127"/>
                </a:endParaRP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6110203" y="4435720"/>
                <a:ext cx="8203764" cy="598675"/>
              </a:xfrm>
              <a:prstGeom prst="rect">
                <a:avLst/>
              </a:prstGeom>
              <a:noFill/>
              <a:ln w="25400" cap="flat" cmpd="sng" algn="ctr">
                <a:solidFill>
                  <a:srgbClr val="481E10"/>
                </a:solidFill>
                <a:prstDash val="dash"/>
                <a:round/>
                <a:headEnd w="med" len="med"/>
                <a:tailEnd w="med" len="med"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altLang="ko-KR">
                  <a:latin typeface="G마켓 산스 TTF Light" panose="02000000000000000000" pitchFamily="2" charset="-127"/>
                  <a:ea typeface="G마켓 산스 TTF Light" panose="02000000000000000000" pitchFamily="2" charset="-127"/>
                </a:endParaRPr>
              </a:p>
            </p:txBody>
          </p:sp>
        </p:grpSp>
        <p:pic>
          <p:nvPicPr>
            <p:cNvPr id="49" name="그림 4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208234" y="3115270"/>
              <a:ext cx="5025069" cy="184785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오른쪽 화살표 1"/>
            <p:cNvSpPr/>
            <p:nvPr/>
          </p:nvSpPr>
          <p:spPr>
            <a:xfrm rot="19385805">
              <a:off x="6344197" y="4837050"/>
              <a:ext cx="485418" cy="485418"/>
            </a:xfrm>
            <a:prstGeom prst="rightArrow">
              <a:avLst/>
            </a:prstGeom>
            <a:solidFill>
              <a:srgbClr val="481E1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18" name="오른쪽 화살표 17"/>
            <p:cNvSpPr/>
            <p:nvPr/>
          </p:nvSpPr>
          <p:spPr>
            <a:xfrm rot="1833938">
              <a:off x="10898973" y="4667432"/>
              <a:ext cx="485418" cy="485418"/>
            </a:xfrm>
            <a:prstGeom prst="rightArrow">
              <a:avLst/>
            </a:prstGeom>
            <a:solidFill>
              <a:srgbClr val="481E1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264291" y="861346"/>
            <a:ext cx="3276600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</a:t>
            </a:r>
            <a:r>
              <a:rPr lang="ko-KR" altLang="en-US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약속 잡기 </a:t>
            </a:r>
            <a:endParaRPr lang="en-US" altLang="ko-KR" sz="2800" dirty="0" smtClean="0">
              <a:solidFill>
                <a:srgbClr val="481E1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0" y="486370"/>
            <a:ext cx="6858000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06 </a:t>
            </a:r>
            <a:r>
              <a:rPr lang="ko-KR" altLang="en-US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채팅 페이지 소개</a:t>
            </a:r>
            <a:endParaRPr lang="ko-KR" altLang="en-US" sz="5400" dirty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1" name="평행 사변형 30"/>
          <p:cNvSpPr/>
          <p:nvPr/>
        </p:nvSpPr>
        <p:spPr>
          <a:xfrm flipH="1">
            <a:off x="-152400" y="1333500"/>
            <a:ext cx="7461770" cy="76200"/>
          </a:xfrm>
          <a:prstGeom prst="parallelogram">
            <a:avLst>
              <a:gd name="adj" fmla="val 175948"/>
            </a:avLst>
          </a:prstGeom>
          <a:solidFill>
            <a:srgbClr val="007E7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16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모서리가 둥근 직사각형 62"/>
          <p:cNvSpPr/>
          <p:nvPr/>
        </p:nvSpPr>
        <p:spPr>
          <a:xfrm>
            <a:off x="536674" y="1943100"/>
            <a:ext cx="17297400" cy="7924800"/>
          </a:xfrm>
          <a:prstGeom prst="roundRect">
            <a:avLst>
              <a:gd name="adj" fmla="val 3472"/>
            </a:avLst>
          </a:prstGeom>
          <a:solidFill>
            <a:schemeClr val="bg1"/>
          </a:solidFill>
          <a:ln>
            <a:solidFill>
              <a:srgbClr val="5EAEA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6261" y="2122070"/>
            <a:ext cx="6417344" cy="3886200"/>
          </a:xfrm>
          <a:prstGeom prst="rect">
            <a:avLst/>
          </a:prstGeom>
          <a:ln w="38100">
            <a:solidFill>
              <a:srgbClr val="F2F2F2"/>
            </a:solidFill>
          </a:ln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27274" y="2724029"/>
            <a:ext cx="6324600" cy="3963689"/>
          </a:xfrm>
          <a:prstGeom prst="rect">
            <a:avLst/>
          </a:prstGeom>
        </p:spPr>
      </p:pic>
      <p:pic>
        <p:nvPicPr>
          <p:cNvPr id="37" name="그림 36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2385671" y="6936908"/>
            <a:ext cx="3960495" cy="1692211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38" name="그림 37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2608227" y="8023289"/>
            <a:ext cx="3960495" cy="169221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004274" y="3262184"/>
            <a:ext cx="9728124" cy="5919916"/>
          </a:xfrm>
          <a:prstGeom prst="rect">
            <a:avLst/>
          </a:prstGeom>
          <a:ln w="38100">
            <a:solidFill>
              <a:srgbClr val="F2F2F2"/>
            </a:solidFill>
          </a:ln>
        </p:spPr>
      </p:pic>
      <p:sp>
        <p:nvSpPr>
          <p:cNvPr id="40" name="직사각형 39"/>
          <p:cNvSpPr/>
          <p:nvPr/>
        </p:nvSpPr>
        <p:spPr>
          <a:xfrm>
            <a:off x="6166144" y="2160171"/>
            <a:ext cx="762000" cy="457200"/>
          </a:xfrm>
          <a:prstGeom prst="rect">
            <a:avLst/>
          </a:prstGeom>
          <a:noFill/>
          <a:ln w="25400" cap="flat" cmpd="sng" algn="ctr">
            <a:solidFill>
              <a:srgbClr val="901414"/>
            </a:solidFill>
            <a:prstDash val="dash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226830" y="8267700"/>
            <a:ext cx="9360555" cy="685799"/>
          </a:xfrm>
          <a:prstGeom prst="rect">
            <a:avLst/>
          </a:prstGeom>
          <a:noFill/>
          <a:ln w="25400" cap="flat" cmpd="sng" algn="ctr">
            <a:solidFill>
              <a:srgbClr val="481E10"/>
            </a:solidFill>
            <a:prstDash val="dash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4575041" y="3585632"/>
            <a:ext cx="2765373" cy="414868"/>
          </a:xfrm>
          <a:prstGeom prst="rect">
            <a:avLst/>
          </a:prstGeom>
          <a:noFill/>
          <a:ln w="25400" cap="flat" cmpd="sng" algn="ctr">
            <a:solidFill>
              <a:srgbClr val="481E10"/>
            </a:solidFill>
            <a:prstDash val="dash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4008453" y="3077518"/>
            <a:ext cx="38985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※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신고접수 후 채팅 및 약속 결제 불가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4365919" y="5234347"/>
            <a:ext cx="628455" cy="316724"/>
          </a:xfrm>
          <a:prstGeom prst="rect">
            <a:avLst/>
          </a:prstGeom>
          <a:noFill/>
          <a:ln w="25400" cap="flat" cmpd="sng" algn="ctr">
            <a:solidFill>
              <a:srgbClr val="901414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14575041" y="3585632"/>
            <a:ext cx="2765373" cy="414868"/>
          </a:xfrm>
          <a:prstGeom prst="line">
            <a:avLst/>
          </a:prstGeom>
          <a:ln w="25400">
            <a:solidFill>
              <a:srgbClr val="481E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12398513">
            <a:off x="6623344" y="1563211"/>
            <a:ext cx="609600" cy="609600"/>
          </a:xfrm>
          <a:prstGeom prst="rect">
            <a:avLst/>
          </a:prstGeom>
        </p:spPr>
      </p:pic>
      <p:sp>
        <p:nvSpPr>
          <p:cNvPr id="64" name="오른쪽 화살표 63"/>
          <p:cNvSpPr/>
          <p:nvPr/>
        </p:nvSpPr>
        <p:spPr>
          <a:xfrm rot="5400000">
            <a:off x="4183361" y="6515006"/>
            <a:ext cx="495746" cy="497824"/>
          </a:xfrm>
          <a:prstGeom prst="rightArrow">
            <a:avLst/>
          </a:prstGeom>
          <a:solidFill>
            <a:srgbClr val="481E1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65" name="오른쪽 화살표 64"/>
          <p:cNvSpPr/>
          <p:nvPr/>
        </p:nvSpPr>
        <p:spPr>
          <a:xfrm rot="19385805">
            <a:off x="7307050" y="8433401"/>
            <a:ext cx="495746" cy="497824"/>
          </a:xfrm>
          <a:prstGeom prst="rightArrow">
            <a:avLst/>
          </a:prstGeom>
          <a:solidFill>
            <a:srgbClr val="481E1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166144" y="848380"/>
            <a:ext cx="3276600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</a:t>
            </a:r>
            <a:r>
              <a:rPr lang="ko-KR" altLang="en-US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신고하기 </a:t>
            </a:r>
            <a:endParaRPr lang="en-US" altLang="ko-KR" sz="2800" dirty="0" smtClean="0">
              <a:solidFill>
                <a:srgbClr val="481E1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0" y="486370"/>
            <a:ext cx="6858000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06 </a:t>
            </a:r>
            <a:r>
              <a:rPr lang="ko-KR" altLang="en-US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채팅 페이지 소개</a:t>
            </a:r>
            <a:endParaRPr lang="ko-KR" altLang="en-US" sz="5400" dirty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1" name="평행 사변형 20"/>
          <p:cNvSpPr/>
          <p:nvPr/>
        </p:nvSpPr>
        <p:spPr>
          <a:xfrm flipH="1">
            <a:off x="-152400" y="1333500"/>
            <a:ext cx="7461770" cy="76200"/>
          </a:xfrm>
          <a:prstGeom prst="parallelogram">
            <a:avLst>
              <a:gd name="adj" fmla="val 175948"/>
            </a:avLst>
          </a:prstGeom>
          <a:solidFill>
            <a:srgbClr val="007E7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97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/>
          <p:cNvSpPr/>
          <p:nvPr/>
        </p:nvSpPr>
        <p:spPr>
          <a:xfrm flipH="1">
            <a:off x="-152400" y="1333500"/>
            <a:ext cx="7461770" cy="76200"/>
          </a:xfrm>
          <a:prstGeom prst="parallelogram">
            <a:avLst>
              <a:gd name="adj" fmla="val 175948"/>
            </a:avLst>
          </a:prstGeom>
          <a:solidFill>
            <a:srgbClr val="007E7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486370"/>
            <a:ext cx="6934200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06 </a:t>
            </a:r>
            <a:r>
              <a:rPr lang="ko-KR" altLang="en-US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결제 페이지 소개</a:t>
            </a:r>
            <a:endParaRPr lang="ko-KR" altLang="en-US" sz="5400" dirty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877300"/>
            <a:ext cx="1177072" cy="1150597"/>
          </a:xfrm>
          <a:prstGeom prst="rect">
            <a:avLst/>
          </a:prstGeom>
        </p:spPr>
      </p:pic>
      <p:sp>
        <p:nvSpPr>
          <p:cNvPr id="14" name="모서리가 둥근 직사각형 6">
            <a:extLst>
              <a:ext uri="{FF2B5EF4-FFF2-40B4-BE49-F238E27FC236}">
                <a16:creationId xmlns:a16="http://schemas.microsoft.com/office/drawing/2014/main" id="{C8403154-D4DE-2326-B90F-5F74465E82B5}"/>
              </a:ext>
            </a:extLst>
          </p:cNvPr>
          <p:cNvSpPr/>
          <p:nvPr/>
        </p:nvSpPr>
        <p:spPr>
          <a:xfrm>
            <a:off x="1349493" y="2400300"/>
            <a:ext cx="10385307" cy="6781800"/>
          </a:xfrm>
          <a:prstGeom prst="roundRect">
            <a:avLst>
              <a:gd name="adj" fmla="val 3472"/>
            </a:avLst>
          </a:prstGeom>
          <a:noFill/>
          <a:ln>
            <a:solidFill>
              <a:srgbClr val="5EAEA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8" name="오른쪽 화살표 12">
            <a:extLst>
              <a:ext uri="{FF2B5EF4-FFF2-40B4-BE49-F238E27FC236}">
                <a16:creationId xmlns:a16="http://schemas.microsoft.com/office/drawing/2014/main" id="{DBF1D079-F883-CE0C-45AB-0B44EEB8DC15}"/>
              </a:ext>
            </a:extLst>
          </p:cNvPr>
          <p:cNvSpPr/>
          <p:nvPr/>
        </p:nvSpPr>
        <p:spPr>
          <a:xfrm>
            <a:off x="12277933" y="5286502"/>
            <a:ext cx="609600" cy="609600"/>
          </a:xfrm>
          <a:prstGeom prst="rightArrow">
            <a:avLst/>
          </a:prstGeom>
          <a:solidFill>
            <a:srgbClr val="481E1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0" name="모서리가 둥근 직사각형 6">
            <a:extLst>
              <a:ext uri="{FF2B5EF4-FFF2-40B4-BE49-F238E27FC236}">
                <a16:creationId xmlns:a16="http://schemas.microsoft.com/office/drawing/2014/main" id="{6448F7C7-4D07-788E-FD14-084642F394CE}"/>
              </a:ext>
            </a:extLst>
          </p:cNvPr>
          <p:cNvSpPr/>
          <p:nvPr/>
        </p:nvSpPr>
        <p:spPr>
          <a:xfrm>
            <a:off x="13030200" y="3282311"/>
            <a:ext cx="4338115" cy="1385192"/>
          </a:xfrm>
          <a:prstGeom prst="roundRect">
            <a:avLst>
              <a:gd name="adj" fmla="val 3472"/>
            </a:avLst>
          </a:prstGeom>
          <a:noFill/>
          <a:ln>
            <a:solidFill>
              <a:srgbClr val="5EAEA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카카오 지도</a:t>
            </a:r>
            <a:r>
              <a:rPr lang="en-US" altLang="ko-KR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API</a:t>
            </a:r>
            <a:r>
              <a:rPr lang="ko-KR" altLang="en-US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활용하여</a:t>
            </a:r>
            <a:endParaRPr lang="en-US" altLang="ko-KR" dirty="0">
              <a:solidFill>
                <a:srgbClr val="007E7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dirty="0" smtClean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채팅방 에서 </a:t>
            </a:r>
            <a:r>
              <a:rPr lang="ko-KR" altLang="en-US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설정한 약속 장소를</a:t>
            </a:r>
            <a:endParaRPr lang="en-US" altLang="ko-KR" dirty="0">
              <a:solidFill>
                <a:srgbClr val="007E7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쉽게 확인할 수 있도록 지도 제공 </a:t>
            </a:r>
          </a:p>
        </p:txBody>
      </p:sp>
      <p:sp>
        <p:nvSpPr>
          <p:cNvPr id="21" name="모서리가 둥근 직사각형 6">
            <a:extLst>
              <a:ext uri="{FF2B5EF4-FFF2-40B4-BE49-F238E27FC236}">
                <a16:creationId xmlns:a16="http://schemas.microsoft.com/office/drawing/2014/main" id="{AB63873A-3210-1E0B-6712-34D692666523}"/>
              </a:ext>
            </a:extLst>
          </p:cNvPr>
          <p:cNvSpPr/>
          <p:nvPr/>
        </p:nvSpPr>
        <p:spPr>
          <a:xfrm>
            <a:off x="13030200" y="4898706"/>
            <a:ext cx="4338115" cy="1385192"/>
          </a:xfrm>
          <a:prstGeom prst="roundRect">
            <a:avLst>
              <a:gd name="adj" fmla="val 3472"/>
            </a:avLst>
          </a:prstGeom>
          <a:noFill/>
          <a:ln>
            <a:solidFill>
              <a:srgbClr val="5EAEA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채팅방의 약속잡기 기능으로</a:t>
            </a:r>
            <a:endParaRPr lang="en-US" altLang="ko-KR" dirty="0">
              <a:solidFill>
                <a:srgbClr val="007E7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설정한</a:t>
            </a:r>
            <a:r>
              <a:rPr lang="en-US" altLang="ko-KR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거래희망시간과 판매</a:t>
            </a:r>
            <a:r>
              <a:rPr lang="en-US" altLang="ko-KR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</a:t>
            </a:r>
            <a:r>
              <a:rPr lang="ko-KR" altLang="en-US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구매자명</a:t>
            </a:r>
            <a:r>
              <a:rPr lang="en-US" altLang="ko-KR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</a:p>
          <a:p>
            <a:r>
              <a:rPr lang="ko-KR" altLang="en-US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간단한 거래내용 등을</a:t>
            </a:r>
            <a:endParaRPr lang="en-US" altLang="ko-KR" dirty="0">
              <a:solidFill>
                <a:srgbClr val="007E7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결제 전에 다시 한 번</a:t>
            </a:r>
            <a:r>
              <a:rPr lang="en-US" altLang="ko-KR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확인 가능하도록 함</a:t>
            </a:r>
          </a:p>
        </p:txBody>
      </p:sp>
      <p:sp>
        <p:nvSpPr>
          <p:cNvPr id="22" name="모서리가 둥근 직사각형 6">
            <a:extLst>
              <a:ext uri="{FF2B5EF4-FFF2-40B4-BE49-F238E27FC236}">
                <a16:creationId xmlns:a16="http://schemas.microsoft.com/office/drawing/2014/main" id="{53904818-B8A2-4AEA-1519-445FE69E1884}"/>
              </a:ext>
            </a:extLst>
          </p:cNvPr>
          <p:cNvSpPr/>
          <p:nvPr/>
        </p:nvSpPr>
        <p:spPr>
          <a:xfrm>
            <a:off x="13030200" y="6515100"/>
            <a:ext cx="4338115" cy="1385192"/>
          </a:xfrm>
          <a:prstGeom prst="roundRect">
            <a:avLst>
              <a:gd name="adj" fmla="val 3472"/>
            </a:avLst>
          </a:prstGeom>
          <a:noFill/>
          <a:ln>
            <a:solidFill>
              <a:srgbClr val="5EAEA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약속잡기 기능으로 상호 동의하여</a:t>
            </a:r>
            <a:endParaRPr lang="en-US" altLang="ko-KR" dirty="0">
              <a:solidFill>
                <a:srgbClr val="007E7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확정한 금액을 확인할 수 있게끔 함</a:t>
            </a:r>
            <a:endParaRPr lang="en-US" altLang="ko-KR" dirty="0">
              <a:solidFill>
                <a:srgbClr val="007E7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96000" y="848380"/>
            <a:ext cx="3276600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결제 기능 </a:t>
            </a:r>
            <a:r>
              <a:rPr lang="en-US" altLang="ko-KR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(1)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519778"/>
            <a:ext cx="9701800" cy="635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7206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/>
          <p:cNvSpPr/>
          <p:nvPr/>
        </p:nvSpPr>
        <p:spPr>
          <a:xfrm flipH="1">
            <a:off x="-152400" y="1333500"/>
            <a:ext cx="7461770" cy="76200"/>
          </a:xfrm>
          <a:prstGeom prst="parallelogram">
            <a:avLst>
              <a:gd name="adj" fmla="val 175948"/>
            </a:avLst>
          </a:prstGeom>
          <a:solidFill>
            <a:srgbClr val="007E7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877300"/>
            <a:ext cx="1177072" cy="1150597"/>
          </a:xfrm>
          <a:prstGeom prst="rect">
            <a:avLst/>
          </a:prstGeom>
        </p:spPr>
      </p:pic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A54E6598-B9C3-57C9-E7B5-28BDD8246A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9060511"/>
              </p:ext>
            </p:extLst>
          </p:nvPr>
        </p:nvGraphicFramePr>
        <p:xfrm>
          <a:off x="2887780" y="1987549"/>
          <a:ext cx="5397500" cy="125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4" name="비트맵 이미지" r:id="rId4" imgW="5397480" imgH="1251000" progId="Paint.Picture">
                  <p:embed/>
                </p:oleObj>
              </mc:Choice>
              <mc:Fallback>
                <p:oleObj name="비트맵 이미지" r:id="rId4" imgW="5397480" imgH="1251000" progId="Paint.Picture">
                  <p:embed/>
                  <p:pic>
                    <p:nvPicPr>
                      <p:cNvPr id="3" name="개체 2">
                        <a:extLst>
                          <a:ext uri="{FF2B5EF4-FFF2-40B4-BE49-F238E27FC236}">
                            <a16:creationId xmlns:a16="http://schemas.microsoft.com/office/drawing/2014/main" id="{A54E6598-B9C3-57C9-E7B5-28BDD8246A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87780" y="1987549"/>
                        <a:ext cx="5397500" cy="125095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E5AC61ED-7504-BDBC-AA5B-4F105DF47F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1666197"/>
              </p:ext>
            </p:extLst>
          </p:nvPr>
        </p:nvGraphicFramePr>
        <p:xfrm>
          <a:off x="1976030" y="4355912"/>
          <a:ext cx="3548206" cy="2592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5" name="비트맵 이미지" r:id="rId6" imgW="7778880" imgH="5683320" progId="Paint.Picture">
                  <p:embed/>
                </p:oleObj>
              </mc:Choice>
              <mc:Fallback>
                <p:oleObj name="비트맵 이미지" r:id="rId6" imgW="7778880" imgH="5683320" progId="Paint.Picture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E5AC61ED-7504-BDBC-AA5B-4F105DF47F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76030" y="4355912"/>
                        <a:ext cx="3548206" cy="2592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개체 11">
            <a:extLst>
              <a:ext uri="{FF2B5EF4-FFF2-40B4-BE49-F238E27FC236}">
                <a16:creationId xmlns:a16="http://schemas.microsoft.com/office/drawing/2014/main" id="{65B72F1E-A346-3951-5435-D0B4DC18FA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6765487"/>
              </p:ext>
            </p:extLst>
          </p:nvPr>
        </p:nvGraphicFramePr>
        <p:xfrm>
          <a:off x="5727675" y="4355912"/>
          <a:ext cx="3548206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6" name="비트맵 이미지" r:id="rId8" imgW="7765920" imgH="5670720" progId="Paint.Picture">
                  <p:embed/>
                </p:oleObj>
              </mc:Choice>
              <mc:Fallback>
                <p:oleObj name="비트맵 이미지" r:id="rId8" imgW="7765920" imgH="5670720" progId="Paint.Picture">
                  <p:embed/>
                  <p:pic>
                    <p:nvPicPr>
                      <p:cNvPr id="12" name="개체 11">
                        <a:extLst>
                          <a:ext uri="{FF2B5EF4-FFF2-40B4-BE49-F238E27FC236}">
                            <a16:creationId xmlns:a16="http://schemas.microsoft.com/office/drawing/2014/main" id="{65B72F1E-A346-3951-5435-D0B4DC18FA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27675" y="4355912"/>
                        <a:ext cx="3548206" cy="259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개체 12">
            <a:extLst>
              <a:ext uri="{FF2B5EF4-FFF2-40B4-BE49-F238E27FC236}">
                <a16:creationId xmlns:a16="http://schemas.microsoft.com/office/drawing/2014/main" id="{4072DBA9-1E1D-A76B-AB09-7B53849E0F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5708030"/>
              </p:ext>
            </p:extLst>
          </p:nvPr>
        </p:nvGraphicFramePr>
        <p:xfrm>
          <a:off x="1986076" y="7100488"/>
          <a:ext cx="3538160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7" name="비트맵 이미지" r:id="rId10" imgW="7778880" imgH="5695920" progId="Paint.Picture">
                  <p:embed/>
                </p:oleObj>
              </mc:Choice>
              <mc:Fallback>
                <p:oleObj name="비트맵 이미지" r:id="rId10" imgW="7778880" imgH="5695920" progId="Paint.Picture">
                  <p:embed/>
                  <p:pic>
                    <p:nvPicPr>
                      <p:cNvPr id="13" name="개체 12">
                        <a:extLst>
                          <a:ext uri="{FF2B5EF4-FFF2-40B4-BE49-F238E27FC236}">
                            <a16:creationId xmlns:a16="http://schemas.microsoft.com/office/drawing/2014/main" id="{4072DBA9-1E1D-A76B-AB09-7B53849E0F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986076" y="7100488"/>
                        <a:ext cx="3538160" cy="259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개체 13">
            <a:extLst>
              <a:ext uri="{FF2B5EF4-FFF2-40B4-BE49-F238E27FC236}">
                <a16:creationId xmlns:a16="http://schemas.microsoft.com/office/drawing/2014/main" id="{C28544B5-3439-C109-51C4-9849974462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3542983"/>
              </p:ext>
            </p:extLst>
          </p:nvPr>
        </p:nvGraphicFramePr>
        <p:xfrm>
          <a:off x="6304081" y="7100488"/>
          <a:ext cx="2529049" cy="2691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8" name="비트맵 이미지" r:id="rId12" imgW="4057560" imgH="5187960" progId="Paint.Picture">
                  <p:embed/>
                </p:oleObj>
              </mc:Choice>
              <mc:Fallback>
                <p:oleObj name="비트맵 이미지" r:id="rId12" imgW="4057560" imgH="5187960" progId="Paint.Picture">
                  <p:embed/>
                  <p:pic>
                    <p:nvPicPr>
                      <p:cNvPr id="14" name="개체 13">
                        <a:extLst>
                          <a:ext uri="{FF2B5EF4-FFF2-40B4-BE49-F238E27FC236}">
                            <a16:creationId xmlns:a16="http://schemas.microsoft.com/office/drawing/2014/main" id="{C28544B5-3439-C109-51C4-9849974462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304081" y="7100488"/>
                        <a:ext cx="2529049" cy="26912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D39176EA-AE4A-3B17-AFA0-966CDE00438B}"/>
              </a:ext>
            </a:extLst>
          </p:cNvPr>
          <p:cNvSpPr/>
          <p:nvPr/>
        </p:nvSpPr>
        <p:spPr>
          <a:xfrm>
            <a:off x="3270296" y="1829836"/>
            <a:ext cx="317058" cy="317058"/>
          </a:xfrm>
          <a:prstGeom prst="ellipse">
            <a:avLst/>
          </a:prstGeom>
          <a:solidFill>
            <a:srgbClr val="481E1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endParaRPr lang="ko-KR" altLang="en-US" b="1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480A39C-4177-5924-E73E-975BDA9E216E}"/>
              </a:ext>
            </a:extLst>
          </p:cNvPr>
          <p:cNvSpPr/>
          <p:nvPr/>
        </p:nvSpPr>
        <p:spPr>
          <a:xfrm>
            <a:off x="4575630" y="1829836"/>
            <a:ext cx="317058" cy="317058"/>
          </a:xfrm>
          <a:prstGeom prst="ellipse">
            <a:avLst/>
          </a:prstGeom>
          <a:solidFill>
            <a:srgbClr val="481E1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</a:t>
            </a:r>
            <a:endParaRPr lang="ko-KR" altLang="en-US" b="1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85F278B-3E9C-9A23-E85A-CC7F0E516A6B}"/>
              </a:ext>
            </a:extLst>
          </p:cNvPr>
          <p:cNvSpPr/>
          <p:nvPr/>
        </p:nvSpPr>
        <p:spPr>
          <a:xfrm>
            <a:off x="6136063" y="1829836"/>
            <a:ext cx="317058" cy="317058"/>
          </a:xfrm>
          <a:prstGeom prst="ellipse">
            <a:avLst/>
          </a:prstGeom>
          <a:solidFill>
            <a:srgbClr val="481E1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</a:t>
            </a:r>
            <a:endParaRPr lang="ko-KR" altLang="en-US" b="1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E0D7126-AAA4-B000-3433-8D933D0A400A}"/>
              </a:ext>
            </a:extLst>
          </p:cNvPr>
          <p:cNvSpPr/>
          <p:nvPr/>
        </p:nvSpPr>
        <p:spPr>
          <a:xfrm>
            <a:off x="7498321" y="1829836"/>
            <a:ext cx="317058" cy="317058"/>
          </a:xfrm>
          <a:prstGeom prst="ellipse">
            <a:avLst/>
          </a:prstGeom>
          <a:solidFill>
            <a:srgbClr val="481E1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4</a:t>
            </a:r>
            <a:endParaRPr lang="ko-KR" altLang="en-US" b="1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5E39551-211C-DEAB-3BF0-37E445A097A5}"/>
              </a:ext>
            </a:extLst>
          </p:cNvPr>
          <p:cNvSpPr/>
          <p:nvPr/>
        </p:nvSpPr>
        <p:spPr>
          <a:xfrm>
            <a:off x="1976030" y="4367541"/>
            <a:ext cx="317058" cy="317058"/>
          </a:xfrm>
          <a:prstGeom prst="ellipse">
            <a:avLst/>
          </a:prstGeom>
          <a:solidFill>
            <a:srgbClr val="481E1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endParaRPr lang="ko-KR" altLang="en-US" b="1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90BFBAB-BD35-ACF8-ED4D-4A40894B1A00}"/>
              </a:ext>
            </a:extLst>
          </p:cNvPr>
          <p:cNvSpPr/>
          <p:nvPr/>
        </p:nvSpPr>
        <p:spPr>
          <a:xfrm>
            <a:off x="5727675" y="4367541"/>
            <a:ext cx="317058" cy="317058"/>
          </a:xfrm>
          <a:prstGeom prst="ellipse">
            <a:avLst/>
          </a:prstGeom>
          <a:solidFill>
            <a:srgbClr val="481E1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</a:t>
            </a:r>
            <a:endParaRPr lang="ko-KR" altLang="en-US" b="1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F3214D-4069-530F-44F5-1C988C8D09B7}"/>
              </a:ext>
            </a:extLst>
          </p:cNvPr>
          <p:cNvSpPr/>
          <p:nvPr/>
        </p:nvSpPr>
        <p:spPr>
          <a:xfrm>
            <a:off x="1986076" y="7100488"/>
            <a:ext cx="317058" cy="317058"/>
          </a:xfrm>
          <a:prstGeom prst="ellipse">
            <a:avLst/>
          </a:prstGeom>
          <a:solidFill>
            <a:srgbClr val="481E1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</a:t>
            </a:r>
            <a:endParaRPr lang="ko-KR" altLang="en-US" b="1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C04961D-198B-7F35-230A-CCAF53025319}"/>
              </a:ext>
            </a:extLst>
          </p:cNvPr>
          <p:cNvSpPr/>
          <p:nvPr/>
        </p:nvSpPr>
        <p:spPr>
          <a:xfrm>
            <a:off x="6304081" y="7100488"/>
            <a:ext cx="317058" cy="317058"/>
          </a:xfrm>
          <a:prstGeom prst="ellipse">
            <a:avLst/>
          </a:prstGeom>
          <a:solidFill>
            <a:srgbClr val="481E1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4</a:t>
            </a:r>
            <a:endParaRPr lang="ko-KR" altLang="en-US" b="1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aphicFrame>
        <p:nvGraphicFramePr>
          <p:cNvPr id="27" name="개체 26">
            <a:extLst>
              <a:ext uri="{FF2B5EF4-FFF2-40B4-BE49-F238E27FC236}">
                <a16:creationId xmlns:a16="http://schemas.microsoft.com/office/drawing/2014/main" id="{77AD37B2-F5C2-CEB3-7A68-DDB0423C74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9447732"/>
              </p:ext>
            </p:extLst>
          </p:nvPr>
        </p:nvGraphicFramePr>
        <p:xfrm>
          <a:off x="11180882" y="5960663"/>
          <a:ext cx="4730750" cy="227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9" name="비트맵 이미지" r:id="rId14" imgW="4730760" imgH="2279520" progId="Paint.Picture">
                  <p:embed/>
                </p:oleObj>
              </mc:Choice>
              <mc:Fallback>
                <p:oleObj name="비트맵 이미지" r:id="rId14" imgW="4730760" imgH="2279520" progId="Paint.Picture">
                  <p:embed/>
                  <p:pic>
                    <p:nvPicPr>
                      <p:cNvPr id="27" name="개체 26">
                        <a:extLst>
                          <a:ext uri="{FF2B5EF4-FFF2-40B4-BE49-F238E27FC236}">
                            <a16:creationId xmlns:a16="http://schemas.microsoft.com/office/drawing/2014/main" id="{77AD37B2-F5C2-CEB3-7A68-DDB0423C74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1180882" y="5960663"/>
                        <a:ext cx="4730750" cy="227965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오른쪽 화살표 12">
            <a:extLst>
              <a:ext uri="{FF2B5EF4-FFF2-40B4-BE49-F238E27FC236}">
                <a16:creationId xmlns:a16="http://schemas.microsoft.com/office/drawing/2014/main" id="{51B0AACB-C29E-F283-8509-9440EADE7175}"/>
              </a:ext>
            </a:extLst>
          </p:cNvPr>
          <p:cNvSpPr/>
          <p:nvPr/>
        </p:nvSpPr>
        <p:spPr>
          <a:xfrm>
            <a:off x="10096237" y="6778845"/>
            <a:ext cx="609600" cy="609600"/>
          </a:xfrm>
          <a:prstGeom prst="rightArrow">
            <a:avLst/>
          </a:prstGeom>
          <a:solidFill>
            <a:srgbClr val="481E1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8" name="모서리가 둥근 직사각형 6">
            <a:extLst>
              <a:ext uri="{FF2B5EF4-FFF2-40B4-BE49-F238E27FC236}">
                <a16:creationId xmlns:a16="http://schemas.microsoft.com/office/drawing/2014/main" id="{EA6E4BB5-0171-D31F-0B11-626694E80E33}"/>
              </a:ext>
            </a:extLst>
          </p:cNvPr>
          <p:cNvSpPr/>
          <p:nvPr/>
        </p:nvSpPr>
        <p:spPr>
          <a:xfrm>
            <a:off x="1732080" y="4146990"/>
            <a:ext cx="7772400" cy="5873310"/>
          </a:xfrm>
          <a:prstGeom prst="roundRect">
            <a:avLst>
              <a:gd name="adj" fmla="val 3472"/>
            </a:avLst>
          </a:prstGeom>
          <a:noFill/>
          <a:ln>
            <a:solidFill>
              <a:srgbClr val="5EAEA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0" name="오른쪽 화살표 12">
            <a:extLst>
              <a:ext uri="{FF2B5EF4-FFF2-40B4-BE49-F238E27FC236}">
                <a16:creationId xmlns:a16="http://schemas.microsoft.com/office/drawing/2014/main" id="{764E17DE-B337-1CF8-7D26-B73351096DE1}"/>
              </a:ext>
            </a:extLst>
          </p:cNvPr>
          <p:cNvSpPr/>
          <p:nvPr/>
        </p:nvSpPr>
        <p:spPr>
          <a:xfrm rot="5400000">
            <a:off x="5219436" y="3415135"/>
            <a:ext cx="609600" cy="609600"/>
          </a:xfrm>
          <a:prstGeom prst="rightArrow">
            <a:avLst/>
          </a:prstGeom>
          <a:solidFill>
            <a:srgbClr val="481E1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2" name="모서리가 둥근 직사각형 6">
            <a:extLst>
              <a:ext uri="{FF2B5EF4-FFF2-40B4-BE49-F238E27FC236}">
                <a16:creationId xmlns:a16="http://schemas.microsoft.com/office/drawing/2014/main" id="{BA664FA4-00A9-4C1D-0370-EBC8035CE6FA}"/>
              </a:ext>
            </a:extLst>
          </p:cNvPr>
          <p:cNvSpPr/>
          <p:nvPr/>
        </p:nvSpPr>
        <p:spPr>
          <a:xfrm>
            <a:off x="2887780" y="1827620"/>
            <a:ext cx="5397500" cy="1410880"/>
          </a:xfrm>
          <a:prstGeom prst="roundRect">
            <a:avLst>
              <a:gd name="adj" fmla="val 3472"/>
            </a:avLst>
          </a:prstGeom>
          <a:noFill/>
          <a:ln>
            <a:solidFill>
              <a:srgbClr val="5EAEA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3" name="모서리가 둥근 직사각형 6">
            <a:extLst>
              <a:ext uri="{FF2B5EF4-FFF2-40B4-BE49-F238E27FC236}">
                <a16:creationId xmlns:a16="http://schemas.microsoft.com/office/drawing/2014/main" id="{33C55B0F-049B-0BFB-D8E0-A27FB0418375}"/>
              </a:ext>
            </a:extLst>
          </p:cNvPr>
          <p:cNvSpPr/>
          <p:nvPr/>
        </p:nvSpPr>
        <p:spPr>
          <a:xfrm>
            <a:off x="9149285" y="1840464"/>
            <a:ext cx="4338115" cy="1385192"/>
          </a:xfrm>
          <a:prstGeom prst="roundRect">
            <a:avLst>
              <a:gd name="adj" fmla="val 3472"/>
            </a:avLst>
          </a:prstGeom>
          <a:noFill/>
          <a:ln>
            <a:solidFill>
              <a:srgbClr val="5EAEA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I’m port; </a:t>
            </a:r>
            <a:r>
              <a:rPr lang="ko-KR" altLang="en-US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결제 </a:t>
            </a:r>
            <a:r>
              <a:rPr lang="en-US" altLang="ko-KR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API</a:t>
            </a:r>
            <a:r>
              <a:rPr lang="ko-KR" altLang="en-US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사용</a:t>
            </a:r>
            <a:r>
              <a:rPr lang="en-US" altLang="ko-KR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</a:p>
          <a:p>
            <a:r>
              <a:rPr lang="ko-KR" altLang="en-US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사용자가 다양한 방식의 결제방법 중</a:t>
            </a:r>
            <a:endParaRPr lang="en-US" altLang="ko-KR" dirty="0">
              <a:solidFill>
                <a:srgbClr val="007E7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하나를 선택할 수 있게 하여 서비스</a:t>
            </a:r>
            <a:endParaRPr lang="en-US" altLang="ko-KR" dirty="0">
              <a:solidFill>
                <a:srgbClr val="007E7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이용의 편의성을 높임</a:t>
            </a:r>
          </a:p>
        </p:txBody>
      </p:sp>
      <p:sp>
        <p:nvSpPr>
          <p:cNvPr id="34" name="모서리가 둥근 직사각형 6">
            <a:extLst>
              <a:ext uri="{FF2B5EF4-FFF2-40B4-BE49-F238E27FC236}">
                <a16:creationId xmlns:a16="http://schemas.microsoft.com/office/drawing/2014/main" id="{30195AA3-6588-4D82-4463-7CB70626CCD2}"/>
              </a:ext>
            </a:extLst>
          </p:cNvPr>
          <p:cNvSpPr/>
          <p:nvPr/>
        </p:nvSpPr>
        <p:spPr>
          <a:xfrm>
            <a:off x="11892485" y="8565540"/>
            <a:ext cx="4338115" cy="1385192"/>
          </a:xfrm>
          <a:prstGeom prst="roundRect">
            <a:avLst>
              <a:gd name="adj" fmla="val 3472"/>
            </a:avLst>
          </a:prstGeom>
          <a:noFill/>
          <a:ln>
            <a:solidFill>
              <a:srgbClr val="5EAEA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선택한 결제방법을 통하여</a:t>
            </a:r>
            <a:endParaRPr lang="en-US" altLang="ko-KR" dirty="0">
              <a:solidFill>
                <a:srgbClr val="007E7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정상적으로 결제가 완료된 경우</a:t>
            </a:r>
            <a:r>
              <a:rPr lang="en-US" altLang="ko-KR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</a:p>
          <a:p>
            <a:r>
              <a:rPr lang="ko-KR" altLang="en-US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주문번호와 결제일시 등을 확인</a:t>
            </a:r>
            <a:endParaRPr lang="en-US" altLang="ko-KR" dirty="0">
              <a:solidFill>
                <a:srgbClr val="007E7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가능한 결제완료 페이지로 이동</a:t>
            </a:r>
            <a:endParaRPr lang="en-US" altLang="ko-KR" dirty="0">
              <a:solidFill>
                <a:srgbClr val="007E7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9" name="모서리가 둥근 직사각형 6">
            <a:extLst>
              <a:ext uri="{FF2B5EF4-FFF2-40B4-BE49-F238E27FC236}">
                <a16:creationId xmlns:a16="http://schemas.microsoft.com/office/drawing/2014/main" id="{8B4D4E2F-6EC5-0D31-4927-456AE6C54517}"/>
              </a:ext>
            </a:extLst>
          </p:cNvPr>
          <p:cNvSpPr/>
          <p:nvPr/>
        </p:nvSpPr>
        <p:spPr>
          <a:xfrm>
            <a:off x="10866675" y="5705394"/>
            <a:ext cx="5359163" cy="2592363"/>
          </a:xfrm>
          <a:prstGeom prst="roundRect">
            <a:avLst>
              <a:gd name="adj" fmla="val 3472"/>
            </a:avLst>
          </a:prstGeom>
          <a:noFill/>
          <a:ln>
            <a:solidFill>
              <a:srgbClr val="5EAEA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6ACC9F9-9A0F-CE82-EB57-2363E3C785B8}"/>
              </a:ext>
            </a:extLst>
          </p:cNvPr>
          <p:cNvCxnSpPr>
            <a:stCxn id="32" idx="3"/>
            <a:endCxn id="33" idx="1"/>
          </p:cNvCxnSpPr>
          <p:nvPr/>
        </p:nvCxnSpPr>
        <p:spPr>
          <a:xfrm>
            <a:off x="8285280" y="2533060"/>
            <a:ext cx="864005" cy="0"/>
          </a:xfrm>
          <a:prstGeom prst="line">
            <a:avLst/>
          </a:prstGeom>
          <a:ln>
            <a:solidFill>
              <a:srgbClr val="007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E3BA928-B9A2-46D6-29C8-740E55F209AE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11409480" y="8297757"/>
            <a:ext cx="483005" cy="960379"/>
          </a:xfrm>
          <a:prstGeom prst="line">
            <a:avLst/>
          </a:prstGeom>
          <a:ln>
            <a:solidFill>
              <a:srgbClr val="007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71564" y="848380"/>
            <a:ext cx="3276600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결제 기능 </a:t>
            </a:r>
            <a:r>
              <a:rPr lang="en-US" altLang="ko-KR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(2)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0" y="486370"/>
            <a:ext cx="6934200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06 </a:t>
            </a:r>
            <a:r>
              <a:rPr lang="ko-KR" altLang="en-US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결제 페이지 소개</a:t>
            </a:r>
            <a:endParaRPr lang="ko-KR" altLang="en-US" sz="5400" dirty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39177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066800" y="0"/>
            <a:ext cx="4419600" cy="10287000"/>
          </a:xfrm>
          <a:prstGeom prst="rect">
            <a:avLst/>
          </a:prstGeom>
          <a:solidFill>
            <a:srgbClr val="007E7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0" y="952500"/>
            <a:ext cx="7148057" cy="123495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5400" kern="0" spc="-200" dirty="0" smtClean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HECandybarmiri"/>
              </a:rPr>
              <a:t>01  </a:t>
            </a:r>
            <a:r>
              <a:rPr lang="ko-KR" altLang="en-US" sz="5400" kern="0" spc="-2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HECandybarmiri"/>
              </a:rPr>
              <a:t>기획의도</a:t>
            </a:r>
            <a:endParaRPr lang="en-US" altLang="ko-KR" sz="5400" kern="0" spc="-200" dirty="0" smtClean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THECandybarmiri"/>
            </a:endParaRPr>
          </a:p>
        </p:txBody>
      </p:sp>
    </p:spTree>
    <p:extLst>
      <p:ext uri="{BB962C8B-B14F-4D97-AF65-F5344CB8AC3E}">
        <p14:creationId xmlns:p14="http://schemas.microsoft.com/office/powerpoint/2010/main" val="5037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평행 사변형 15"/>
          <p:cNvSpPr/>
          <p:nvPr/>
        </p:nvSpPr>
        <p:spPr>
          <a:xfrm flipH="1">
            <a:off x="-152400" y="1333500"/>
            <a:ext cx="7461770" cy="76200"/>
          </a:xfrm>
          <a:prstGeom prst="parallelogram">
            <a:avLst>
              <a:gd name="adj" fmla="val 175948"/>
            </a:avLst>
          </a:prstGeom>
          <a:solidFill>
            <a:srgbClr val="007E7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486370"/>
            <a:ext cx="7162800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06 </a:t>
            </a:r>
            <a:r>
              <a:rPr lang="ko-KR" altLang="en-US" sz="5400" dirty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마이 페이지 </a:t>
            </a:r>
            <a:r>
              <a:rPr lang="ko-KR" altLang="en-US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소개</a:t>
            </a:r>
            <a:endParaRPr lang="ko-KR" altLang="en-US" sz="5400" dirty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78366" y="848380"/>
            <a:ext cx="3276600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내 정보 수정</a:t>
            </a:r>
            <a:endParaRPr lang="en-US" altLang="ko-KR" sz="2800" dirty="0" smtClean="0">
              <a:solidFill>
                <a:srgbClr val="481E1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0" name="모서리가 둥근 직사각형 6">
            <a:extLst>
              <a:ext uri="{FF2B5EF4-FFF2-40B4-BE49-F238E27FC236}">
                <a16:creationId xmlns:a16="http://schemas.microsoft.com/office/drawing/2014/main" id="{53904818-B8A2-4AEA-1519-445FE69E1884}"/>
              </a:ext>
            </a:extLst>
          </p:cNvPr>
          <p:cNvSpPr/>
          <p:nvPr/>
        </p:nvSpPr>
        <p:spPr>
          <a:xfrm>
            <a:off x="13257534" y="7077748"/>
            <a:ext cx="4338115" cy="1427173"/>
          </a:xfrm>
          <a:prstGeom prst="roundRect">
            <a:avLst>
              <a:gd name="adj" fmla="val 3472"/>
            </a:avLst>
          </a:prstGeom>
          <a:noFill/>
          <a:ln>
            <a:solidFill>
              <a:srgbClr val="5EAEA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주소 </a:t>
            </a:r>
            <a:r>
              <a:rPr lang="en-US" altLang="ko-KR" dirty="0" smtClean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api </a:t>
            </a:r>
            <a:r>
              <a:rPr lang="ko-KR" altLang="en-US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이용 주소 </a:t>
            </a:r>
            <a:r>
              <a:rPr lang="ko-KR" altLang="en-US" dirty="0" smtClean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변경</a:t>
            </a:r>
            <a:r>
              <a:rPr lang="en-US" altLang="ko-KR" dirty="0" smtClean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/ajax </a:t>
            </a:r>
            <a:r>
              <a:rPr lang="ko-KR" altLang="en-US" dirty="0" smtClean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활용한 중복 확인 및 수정 </a:t>
            </a:r>
            <a:endParaRPr lang="en-US" altLang="ko-KR" dirty="0">
              <a:solidFill>
                <a:srgbClr val="007E7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91329" y="1758511"/>
            <a:ext cx="9184280" cy="5817023"/>
            <a:chOff x="291329" y="1758511"/>
            <a:chExt cx="9184280" cy="5817023"/>
          </a:xfrm>
        </p:grpSpPr>
        <p:sp>
          <p:nvSpPr>
            <p:cNvPr id="28" name="모서리가 둥근 직사각형 6">
              <a:extLst>
                <a:ext uri="{FF2B5EF4-FFF2-40B4-BE49-F238E27FC236}">
                  <a16:creationId xmlns:a16="http://schemas.microsoft.com/office/drawing/2014/main" id="{EA6E4BB5-0171-D31F-0B11-626694E80E33}"/>
                </a:ext>
              </a:extLst>
            </p:cNvPr>
            <p:cNvSpPr/>
            <p:nvPr/>
          </p:nvSpPr>
          <p:spPr>
            <a:xfrm>
              <a:off x="291329" y="1758511"/>
              <a:ext cx="9184280" cy="5817023"/>
            </a:xfrm>
            <a:prstGeom prst="roundRect">
              <a:avLst>
                <a:gd name="adj" fmla="val 3472"/>
              </a:avLst>
            </a:prstGeom>
            <a:solidFill>
              <a:schemeClr val="bg1"/>
            </a:solidFill>
            <a:ln>
              <a:solidFill>
                <a:srgbClr val="5EAEAE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213"/>
            <a:stretch/>
          </p:blipFill>
          <p:spPr>
            <a:xfrm>
              <a:off x="381000" y="1798167"/>
              <a:ext cx="9044989" cy="5590355"/>
            </a:xfrm>
            <a:prstGeom prst="rect">
              <a:avLst/>
            </a:prstGeom>
          </p:spPr>
        </p:pic>
      </p:grpSp>
      <p:sp>
        <p:nvSpPr>
          <p:cNvPr id="30" name="모서리가 둥근 직사각형 6">
            <a:extLst>
              <a:ext uri="{FF2B5EF4-FFF2-40B4-BE49-F238E27FC236}">
                <a16:creationId xmlns:a16="http://schemas.microsoft.com/office/drawing/2014/main" id="{EA6E4BB5-0171-D31F-0B11-626694E80E33}"/>
              </a:ext>
            </a:extLst>
          </p:cNvPr>
          <p:cNvSpPr/>
          <p:nvPr/>
        </p:nvSpPr>
        <p:spPr>
          <a:xfrm>
            <a:off x="8229600" y="2781300"/>
            <a:ext cx="9366049" cy="3529255"/>
          </a:xfrm>
          <a:prstGeom prst="roundRect">
            <a:avLst>
              <a:gd name="adj" fmla="val 3472"/>
            </a:avLst>
          </a:prstGeom>
          <a:solidFill>
            <a:schemeClr val="bg1"/>
          </a:solidFill>
          <a:ln>
            <a:solidFill>
              <a:srgbClr val="5EAEA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857500"/>
            <a:ext cx="9220200" cy="3398952"/>
          </a:xfrm>
          <a:prstGeom prst="rect">
            <a:avLst/>
          </a:prstGeom>
        </p:spPr>
      </p:pic>
      <p:pic>
        <p:nvPicPr>
          <p:cNvPr id="22" name="Picture 33">
            <a:extLst>
              <a:ext uri="{FF2B5EF4-FFF2-40B4-BE49-F238E27FC236}">
                <a16:creationId xmlns:a16="http://schemas.microsoft.com/office/drawing/2014/main" id="{EF690364-14FE-C9D9-537C-1266A646C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3526858"/>
            <a:ext cx="5082589" cy="2616879"/>
          </a:xfrm>
          <a:prstGeom prst="rect">
            <a:avLst/>
          </a:prstGeom>
          <a:ln w="25400">
            <a:solidFill>
              <a:srgbClr val="481E10"/>
            </a:solidFill>
            <a:prstDash val="dash"/>
          </a:ln>
        </p:spPr>
      </p:pic>
      <p:cxnSp>
        <p:nvCxnSpPr>
          <p:cNvPr id="10" name="직선 화살표 연결선 9"/>
          <p:cNvCxnSpPr/>
          <p:nvPr/>
        </p:nvCxnSpPr>
        <p:spPr>
          <a:xfrm>
            <a:off x="16306800" y="6143737"/>
            <a:ext cx="0" cy="959183"/>
          </a:xfrm>
          <a:prstGeom prst="straightConnector1">
            <a:avLst/>
          </a:prstGeom>
          <a:ln w="25400">
            <a:solidFill>
              <a:srgbClr val="481E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오른쪽 화살표 12">
            <a:extLst>
              <a:ext uri="{FF2B5EF4-FFF2-40B4-BE49-F238E27FC236}">
                <a16:creationId xmlns:a16="http://schemas.microsoft.com/office/drawing/2014/main" id="{51B0AACB-C29E-F283-8509-9440EADE7175}"/>
              </a:ext>
            </a:extLst>
          </p:cNvPr>
          <p:cNvSpPr/>
          <p:nvPr/>
        </p:nvSpPr>
        <p:spPr>
          <a:xfrm rot="19813531">
            <a:off x="7931350" y="5835262"/>
            <a:ext cx="609600" cy="616949"/>
          </a:xfrm>
          <a:prstGeom prst="rightArrow">
            <a:avLst/>
          </a:prstGeom>
          <a:solidFill>
            <a:srgbClr val="481E1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97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83A77901-453D-60DA-BC33-67E078F45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08" y="2502586"/>
            <a:ext cx="10235542" cy="6249821"/>
          </a:xfrm>
          <a:prstGeom prst="rect">
            <a:avLst/>
          </a:prstGeom>
        </p:spPr>
      </p:pic>
      <p:sp>
        <p:nvSpPr>
          <p:cNvPr id="21" name="평행 사변형 20"/>
          <p:cNvSpPr/>
          <p:nvPr/>
        </p:nvSpPr>
        <p:spPr>
          <a:xfrm flipH="1">
            <a:off x="-152400" y="1333500"/>
            <a:ext cx="7461770" cy="76200"/>
          </a:xfrm>
          <a:prstGeom prst="parallelogram">
            <a:avLst>
              <a:gd name="adj" fmla="val 175948"/>
            </a:avLst>
          </a:prstGeom>
          <a:solidFill>
            <a:srgbClr val="007E7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0" y="486370"/>
            <a:ext cx="7162800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06 </a:t>
            </a:r>
            <a:r>
              <a:rPr lang="ko-KR" altLang="en-US" sz="5400" dirty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마이 페이지 소개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40023" y="848380"/>
            <a:ext cx="5791200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거래 내역 보기</a:t>
            </a:r>
            <a:r>
              <a:rPr lang="en-US" altLang="ko-KR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/review </a:t>
            </a:r>
            <a:r>
              <a:rPr lang="ko-KR" altLang="en-US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작성</a:t>
            </a:r>
            <a:endParaRPr lang="en-US" altLang="ko-KR" sz="2800" dirty="0" smtClean="0">
              <a:solidFill>
                <a:srgbClr val="481E1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0" name="모서리가 둥근 직사각형 6">
            <a:extLst>
              <a:ext uri="{FF2B5EF4-FFF2-40B4-BE49-F238E27FC236}">
                <a16:creationId xmlns:a16="http://schemas.microsoft.com/office/drawing/2014/main" id="{EA6E4BB5-0171-D31F-0B11-626694E80E33}"/>
              </a:ext>
            </a:extLst>
          </p:cNvPr>
          <p:cNvSpPr/>
          <p:nvPr/>
        </p:nvSpPr>
        <p:spPr>
          <a:xfrm>
            <a:off x="1600200" y="2290415"/>
            <a:ext cx="8534400" cy="6739285"/>
          </a:xfrm>
          <a:prstGeom prst="roundRect">
            <a:avLst>
              <a:gd name="adj" fmla="val 3472"/>
            </a:avLst>
          </a:prstGeom>
          <a:noFill/>
          <a:ln>
            <a:solidFill>
              <a:srgbClr val="5EAEA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1" name="모서리가 둥근 직사각형 6">
            <a:extLst>
              <a:ext uri="{FF2B5EF4-FFF2-40B4-BE49-F238E27FC236}">
                <a16:creationId xmlns:a16="http://schemas.microsoft.com/office/drawing/2014/main" id="{33C55B0F-049B-0BFB-D8E0-A27FB0418375}"/>
              </a:ext>
            </a:extLst>
          </p:cNvPr>
          <p:cNvSpPr/>
          <p:nvPr/>
        </p:nvSpPr>
        <p:spPr>
          <a:xfrm>
            <a:off x="11049000" y="2701841"/>
            <a:ext cx="4874157" cy="959290"/>
          </a:xfrm>
          <a:prstGeom prst="roundRect">
            <a:avLst>
              <a:gd name="adj" fmla="val 3472"/>
            </a:avLst>
          </a:prstGeom>
          <a:noFill/>
          <a:ln>
            <a:solidFill>
              <a:srgbClr val="5EAEA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항목 별로 검색 가능</a:t>
            </a:r>
            <a:endParaRPr lang="en-US" altLang="ko-KR" dirty="0">
              <a:solidFill>
                <a:srgbClr val="007E7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7" name="모서리가 둥근 직사각형 6">
            <a:extLst>
              <a:ext uri="{FF2B5EF4-FFF2-40B4-BE49-F238E27FC236}">
                <a16:creationId xmlns:a16="http://schemas.microsoft.com/office/drawing/2014/main" id="{EA6E4BB5-0171-D31F-0B11-626694E80E33}"/>
              </a:ext>
            </a:extLst>
          </p:cNvPr>
          <p:cNvSpPr/>
          <p:nvPr/>
        </p:nvSpPr>
        <p:spPr>
          <a:xfrm>
            <a:off x="10004250" y="4819676"/>
            <a:ext cx="7696200" cy="5098760"/>
          </a:xfrm>
          <a:prstGeom prst="roundRect">
            <a:avLst>
              <a:gd name="adj" fmla="val 3472"/>
            </a:avLst>
          </a:prstGeom>
          <a:solidFill>
            <a:schemeClr val="bg1"/>
          </a:solidFill>
          <a:ln>
            <a:solidFill>
              <a:srgbClr val="5EAEA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8077200" y="7353300"/>
            <a:ext cx="762000" cy="457200"/>
          </a:xfrm>
          <a:prstGeom prst="rect">
            <a:avLst/>
          </a:prstGeom>
          <a:noFill/>
          <a:ln w="25400" cap="flat" cmpd="sng" algn="ctr">
            <a:solidFill>
              <a:srgbClr val="481E10"/>
            </a:solidFill>
            <a:prstDash val="dash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0" name="오른쪽 화살표 12">
            <a:extLst>
              <a:ext uri="{FF2B5EF4-FFF2-40B4-BE49-F238E27FC236}">
                <a16:creationId xmlns:a16="http://schemas.microsoft.com/office/drawing/2014/main" id="{51B0AACB-C29E-F283-8509-9440EADE7175}"/>
              </a:ext>
            </a:extLst>
          </p:cNvPr>
          <p:cNvSpPr/>
          <p:nvPr/>
        </p:nvSpPr>
        <p:spPr>
          <a:xfrm>
            <a:off x="9242959" y="7335830"/>
            <a:ext cx="474670" cy="474670"/>
          </a:xfrm>
          <a:prstGeom prst="rightArrow">
            <a:avLst/>
          </a:prstGeom>
          <a:solidFill>
            <a:srgbClr val="481E1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86600" y="4533900"/>
            <a:ext cx="2667000" cy="1066800"/>
          </a:xfrm>
          <a:prstGeom prst="rect">
            <a:avLst/>
          </a:prstGeom>
          <a:noFill/>
          <a:ln>
            <a:solidFill>
              <a:srgbClr val="481E10"/>
            </a:solidFill>
            <a:prstDash val="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9242959" y="3543300"/>
            <a:ext cx="1653641" cy="990600"/>
          </a:xfrm>
          <a:prstGeom prst="straightConnector1">
            <a:avLst/>
          </a:prstGeom>
          <a:ln w="25400">
            <a:solidFill>
              <a:srgbClr val="481E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9" t="439" r="-833" b="12996"/>
          <a:stretch/>
        </p:blipFill>
        <p:spPr>
          <a:xfrm>
            <a:off x="10246771" y="4949469"/>
            <a:ext cx="7203029" cy="489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24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/>
          <p:cNvSpPr/>
          <p:nvPr/>
        </p:nvSpPr>
        <p:spPr>
          <a:xfrm flipH="1">
            <a:off x="-152400" y="1333500"/>
            <a:ext cx="5498146" cy="76200"/>
          </a:xfrm>
          <a:prstGeom prst="parallelogram">
            <a:avLst>
              <a:gd name="adj" fmla="val 175948"/>
            </a:avLst>
          </a:prstGeom>
          <a:solidFill>
            <a:srgbClr val="007E7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486370"/>
            <a:ext cx="7924800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06 </a:t>
            </a:r>
            <a:r>
              <a:rPr lang="en-US" altLang="ko-KR" sz="5400" dirty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1:1</a:t>
            </a:r>
            <a:r>
              <a:rPr lang="ko-KR" altLang="en-US" sz="5400" dirty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문의</a:t>
            </a:r>
            <a:r>
              <a:rPr lang="en-US" altLang="ko-KR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소개</a:t>
            </a:r>
            <a:endParaRPr lang="ko-KR" altLang="en-US" sz="5400" dirty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877300"/>
            <a:ext cx="1177072" cy="115059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03907"/>
            <a:ext cx="11125200" cy="744869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096000" y="4000498"/>
            <a:ext cx="1981200" cy="304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733800" y="4686300"/>
            <a:ext cx="19050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18" name="꺾인 연결선 17"/>
          <p:cNvCxnSpPr/>
          <p:nvPr/>
        </p:nvCxnSpPr>
        <p:spPr>
          <a:xfrm flipV="1">
            <a:off x="8077200" y="2467449"/>
            <a:ext cx="3505200" cy="1533051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8763000" y="4152900"/>
            <a:ext cx="274320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9" idx="3"/>
          </p:cNvCxnSpPr>
          <p:nvPr/>
        </p:nvCxnSpPr>
        <p:spPr>
          <a:xfrm>
            <a:off x="5638800" y="4800600"/>
            <a:ext cx="5867400" cy="726069"/>
          </a:xfrm>
          <a:prstGeom prst="bentConnector3">
            <a:avLst>
              <a:gd name="adj1" fmla="val 1937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모서리가 둥근 직사각형 6">
            <a:extLst>
              <a:ext uri="{FF2B5EF4-FFF2-40B4-BE49-F238E27FC236}">
                <a16:creationId xmlns:a16="http://schemas.microsoft.com/office/drawing/2014/main" id="{33C55B0F-049B-0BFB-D8E0-A27FB0418375}"/>
              </a:ext>
            </a:extLst>
          </p:cNvPr>
          <p:cNvSpPr/>
          <p:nvPr/>
        </p:nvSpPr>
        <p:spPr>
          <a:xfrm>
            <a:off x="11736121" y="1973982"/>
            <a:ext cx="4874157" cy="959290"/>
          </a:xfrm>
          <a:prstGeom prst="roundRect">
            <a:avLst>
              <a:gd name="adj" fmla="val 3472"/>
            </a:avLst>
          </a:prstGeom>
          <a:noFill/>
          <a:ln>
            <a:solidFill>
              <a:srgbClr val="5EAEA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1:1 </a:t>
            </a:r>
            <a:r>
              <a:rPr lang="ko-KR" altLang="en-US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문의 사항 리스트에서 제목과 내용을 </a:t>
            </a:r>
            <a:r>
              <a:rPr lang="ko-KR" altLang="en-US" dirty="0" smtClean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기준으로 검색할 </a:t>
            </a:r>
            <a:r>
              <a:rPr lang="ko-KR" altLang="en-US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 있는 부분입니다</a:t>
            </a:r>
          </a:p>
        </p:txBody>
      </p:sp>
      <p:sp>
        <p:nvSpPr>
          <p:cNvPr id="19" name="모서리가 둥근 직사각형 6">
            <a:extLst>
              <a:ext uri="{FF2B5EF4-FFF2-40B4-BE49-F238E27FC236}">
                <a16:creationId xmlns:a16="http://schemas.microsoft.com/office/drawing/2014/main" id="{33C55B0F-049B-0BFB-D8E0-A27FB0418375}"/>
              </a:ext>
            </a:extLst>
          </p:cNvPr>
          <p:cNvSpPr/>
          <p:nvPr/>
        </p:nvSpPr>
        <p:spPr>
          <a:xfrm>
            <a:off x="11736121" y="3695700"/>
            <a:ext cx="4874157" cy="914400"/>
          </a:xfrm>
          <a:prstGeom prst="roundRect">
            <a:avLst>
              <a:gd name="adj" fmla="val 3472"/>
            </a:avLst>
          </a:prstGeom>
          <a:noFill/>
          <a:ln>
            <a:solidFill>
              <a:srgbClr val="5EAEA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>
              <a:solidFill>
                <a:srgbClr val="007E7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 smtClean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1:1 </a:t>
            </a:r>
            <a:r>
              <a:rPr lang="ko-KR" altLang="en-US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문의 글을 새로 작성할 수 있는 버튼입니다</a:t>
            </a:r>
            <a:r>
              <a:rPr lang="en-US" altLang="ko-KR" dirty="0" smtClean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</a:t>
            </a:r>
            <a:r>
              <a:rPr lang="ko-KR" altLang="en-US" dirty="0" smtClean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새 </a:t>
            </a:r>
            <a:r>
              <a:rPr lang="ko-KR" altLang="en-US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글 작성 페이지로 이동합니다</a:t>
            </a:r>
            <a:r>
              <a:rPr lang="en-US" altLang="ko-KR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endParaRPr lang="ko-KR" altLang="en-US" dirty="0">
              <a:solidFill>
                <a:srgbClr val="007E7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1" name="모서리가 둥근 직사각형 6">
            <a:extLst>
              <a:ext uri="{FF2B5EF4-FFF2-40B4-BE49-F238E27FC236}">
                <a16:creationId xmlns:a16="http://schemas.microsoft.com/office/drawing/2014/main" id="{33C55B0F-049B-0BFB-D8E0-A27FB0418375}"/>
              </a:ext>
            </a:extLst>
          </p:cNvPr>
          <p:cNvSpPr/>
          <p:nvPr/>
        </p:nvSpPr>
        <p:spPr>
          <a:xfrm>
            <a:off x="11736121" y="5163634"/>
            <a:ext cx="4874157" cy="959290"/>
          </a:xfrm>
          <a:prstGeom prst="roundRect">
            <a:avLst>
              <a:gd name="adj" fmla="val 3472"/>
            </a:avLst>
          </a:prstGeom>
          <a:noFill/>
          <a:ln>
            <a:solidFill>
              <a:srgbClr val="5EAEA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1:1 </a:t>
            </a:r>
            <a:r>
              <a:rPr lang="ko-KR" altLang="en-US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문의 글 페이지로 이동합니다</a:t>
            </a:r>
            <a:r>
              <a:rPr lang="en-US" altLang="ko-KR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br>
              <a:rPr lang="en-US" altLang="ko-KR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작성된 문의 글 내용을 확인 할 수 있습니다</a:t>
            </a:r>
            <a:r>
              <a:rPr lang="en-US" altLang="ko-KR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sp>
        <p:nvSpPr>
          <p:cNvPr id="22" name="모서리가 둥근 직사각형 6">
            <a:extLst>
              <a:ext uri="{FF2B5EF4-FFF2-40B4-BE49-F238E27FC236}">
                <a16:creationId xmlns:a16="http://schemas.microsoft.com/office/drawing/2014/main" id="{EA6E4BB5-0171-D31F-0B11-626694E80E33}"/>
              </a:ext>
            </a:extLst>
          </p:cNvPr>
          <p:cNvSpPr/>
          <p:nvPr/>
        </p:nvSpPr>
        <p:spPr>
          <a:xfrm>
            <a:off x="685799" y="2095500"/>
            <a:ext cx="10591801" cy="6934199"/>
          </a:xfrm>
          <a:prstGeom prst="roundRect">
            <a:avLst>
              <a:gd name="adj" fmla="val 3472"/>
            </a:avLst>
          </a:prstGeom>
          <a:noFill/>
          <a:ln>
            <a:solidFill>
              <a:srgbClr val="5EAEA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29200" y="848380"/>
            <a:ext cx="4267200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en-US" altLang="ko-KR" sz="2800" dirty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2800" dirty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메인</a:t>
            </a:r>
            <a:r>
              <a:rPr lang="en-US" altLang="ko-KR" sz="2800" dirty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199879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모서리가 둥근 직사각형 6">
            <a:extLst>
              <a:ext uri="{FF2B5EF4-FFF2-40B4-BE49-F238E27FC236}">
                <a16:creationId xmlns:a16="http://schemas.microsoft.com/office/drawing/2014/main" id="{EA6E4BB5-0171-D31F-0B11-626694E80E33}"/>
              </a:ext>
            </a:extLst>
          </p:cNvPr>
          <p:cNvSpPr/>
          <p:nvPr/>
        </p:nvSpPr>
        <p:spPr>
          <a:xfrm>
            <a:off x="685799" y="2095500"/>
            <a:ext cx="10725151" cy="7543800"/>
          </a:xfrm>
          <a:prstGeom prst="roundRect">
            <a:avLst>
              <a:gd name="adj" fmla="val 3472"/>
            </a:avLst>
          </a:prstGeom>
          <a:noFill/>
          <a:ln>
            <a:solidFill>
              <a:srgbClr val="5EAEA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877300"/>
            <a:ext cx="1177072" cy="115059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56829"/>
            <a:ext cx="9739997" cy="694312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174525" y="4019549"/>
            <a:ext cx="5048250" cy="21526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00400" y="7048500"/>
            <a:ext cx="5297726" cy="19145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7924800" y="3385787"/>
            <a:ext cx="41148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5029200" y="6467474"/>
            <a:ext cx="0" cy="428625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638800" y="6515100"/>
            <a:ext cx="0" cy="30480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6096000" y="6505574"/>
            <a:ext cx="0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096000" y="6657974"/>
            <a:ext cx="3352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705600" y="6496050"/>
            <a:ext cx="2209800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5638800" y="6819900"/>
            <a:ext cx="48006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5029200" y="6896099"/>
            <a:ext cx="579120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V="1">
            <a:off x="8915400" y="4381500"/>
            <a:ext cx="19050" cy="211455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9439275" y="5067300"/>
            <a:ext cx="8645" cy="15900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 flipH="1" flipV="1">
            <a:off x="10429874" y="5905500"/>
            <a:ext cx="1" cy="91440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 flipV="1">
            <a:off x="10820400" y="6543674"/>
            <a:ext cx="0" cy="35242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8934450" y="4381500"/>
            <a:ext cx="438150" cy="0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>
            <a:off x="9447920" y="5067300"/>
            <a:ext cx="4381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10429874" y="5905500"/>
            <a:ext cx="43815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>
            <a:off x="10820400" y="6543674"/>
            <a:ext cx="43815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직사각형 60"/>
          <p:cNvSpPr/>
          <p:nvPr/>
        </p:nvSpPr>
        <p:spPr>
          <a:xfrm>
            <a:off x="9448800" y="3971925"/>
            <a:ext cx="4467226" cy="7048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9982200" y="4723802"/>
            <a:ext cx="4844821" cy="70485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10972800" y="5449497"/>
            <a:ext cx="4721700" cy="70485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11353800" y="6210300"/>
            <a:ext cx="4810124" cy="70485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68" name="직선 화살표 연결선 67"/>
          <p:cNvCxnSpPr/>
          <p:nvPr/>
        </p:nvCxnSpPr>
        <p:spPr>
          <a:xfrm>
            <a:off x="8498126" y="7581900"/>
            <a:ext cx="437967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3078817" y="3385787"/>
            <a:ext cx="323678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작성된 </a:t>
            </a:r>
            <a:r>
              <a:rPr lang="en-US" altLang="ko-KR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1:1</a:t>
            </a:r>
            <a:r>
              <a:rPr lang="ko-KR" altLang="en-US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문의 글 화면입니다</a:t>
            </a:r>
            <a:r>
              <a:rPr lang="en-US" altLang="ko-KR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448800" y="4144085"/>
            <a:ext cx="424827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1:1</a:t>
            </a:r>
            <a:r>
              <a:rPr lang="ko-KR" altLang="en-US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문의 목록 페이지</a:t>
            </a:r>
            <a:r>
              <a:rPr lang="en-US" altLang="ko-KR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메인</a:t>
            </a:r>
            <a:r>
              <a:rPr lang="en-US" altLang="ko-KR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로 이동합니다</a:t>
            </a:r>
            <a:r>
              <a:rPr lang="en-US" altLang="ko-KR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0070344" y="4926568"/>
            <a:ext cx="471956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작성된 해당 문의 글을 삭제하는 버튼입니다</a:t>
            </a:r>
            <a:r>
              <a:rPr lang="en-US" altLang="ko-KR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1032646" y="5486487"/>
            <a:ext cx="4661854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새로운 문의 글을 작성할 수 있는 버튼입니다</a:t>
            </a:r>
            <a:r>
              <a:rPr lang="en-US" altLang="ko-KR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br>
              <a:rPr lang="en-US" altLang="ko-KR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글 작성 페이지로 이동합니다</a:t>
            </a:r>
            <a:r>
              <a:rPr lang="en-US" altLang="ko-KR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1425858" y="6249769"/>
            <a:ext cx="396454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작성된 글을 수정한 뒤 버튼을 누르면 </a:t>
            </a:r>
            <a:r>
              <a:rPr lang="en-US" altLang="ko-KR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/>
            </a:r>
            <a:br>
              <a:rPr lang="en-US" altLang="ko-KR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해당 글이 수정됩니다</a:t>
            </a:r>
            <a:r>
              <a:rPr lang="en-US" altLang="ko-KR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77" name="직선 화살표 연결선 76"/>
          <p:cNvCxnSpPr/>
          <p:nvPr/>
        </p:nvCxnSpPr>
        <p:spPr>
          <a:xfrm>
            <a:off x="8534400" y="8801100"/>
            <a:ext cx="4335439" cy="426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모서리가 둥근 직사각형 6">
            <a:extLst>
              <a:ext uri="{FF2B5EF4-FFF2-40B4-BE49-F238E27FC236}">
                <a16:creationId xmlns:a16="http://schemas.microsoft.com/office/drawing/2014/main" id="{33C55B0F-049B-0BFB-D8E0-A27FB0418375}"/>
              </a:ext>
            </a:extLst>
          </p:cNvPr>
          <p:cNvSpPr/>
          <p:nvPr/>
        </p:nvSpPr>
        <p:spPr>
          <a:xfrm>
            <a:off x="12047577" y="3003205"/>
            <a:ext cx="3299004" cy="725695"/>
          </a:xfrm>
          <a:prstGeom prst="roundRect">
            <a:avLst>
              <a:gd name="adj" fmla="val 3472"/>
            </a:avLst>
          </a:prstGeom>
          <a:noFill/>
          <a:ln>
            <a:solidFill>
              <a:srgbClr val="5EAEA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작성된 </a:t>
            </a:r>
            <a:r>
              <a:rPr lang="en-US" altLang="ko-KR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1:1</a:t>
            </a:r>
            <a:r>
              <a:rPr lang="ko-KR" altLang="en-US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문의 글 화면입니다</a:t>
            </a:r>
            <a:endParaRPr lang="en-US" altLang="ko-KR" dirty="0">
              <a:solidFill>
                <a:srgbClr val="007E7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8" name="모서리가 둥근 직사각형 6">
            <a:extLst>
              <a:ext uri="{FF2B5EF4-FFF2-40B4-BE49-F238E27FC236}">
                <a16:creationId xmlns:a16="http://schemas.microsoft.com/office/drawing/2014/main" id="{33C55B0F-049B-0BFB-D8E0-A27FB0418375}"/>
              </a:ext>
            </a:extLst>
          </p:cNvPr>
          <p:cNvSpPr/>
          <p:nvPr/>
        </p:nvSpPr>
        <p:spPr>
          <a:xfrm>
            <a:off x="12940397" y="8516911"/>
            <a:ext cx="3299004" cy="1092518"/>
          </a:xfrm>
          <a:prstGeom prst="roundRect">
            <a:avLst>
              <a:gd name="adj" fmla="val 3472"/>
            </a:avLst>
          </a:prstGeom>
          <a:noFill/>
          <a:ln>
            <a:solidFill>
              <a:srgbClr val="5EAEA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댓글 작성 후 버튼을 누르면 </a:t>
            </a:r>
            <a:r>
              <a:rPr lang="ko-KR" altLang="en-US" dirty="0" smtClean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해당 댓글이 </a:t>
            </a:r>
            <a:r>
              <a:rPr lang="ko-KR" altLang="en-US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업데이트됩니다</a:t>
            </a:r>
            <a:r>
              <a:rPr lang="en-US" altLang="ko-KR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sp>
        <p:nvSpPr>
          <p:cNvPr id="49" name="모서리가 둥근 직사각형 6">
            <a:extLst>
              <a:ext uri="{FF2B5EF4-FFF2-40B4-BE49-F238E27FC236}">
                <a16:creationId xmlns:a16="http://schemas.microsoft.com/office/drawing/2014/main" id="{33C55B0F-049B-0BFB-D8E0-A27FB0418375}"/>
              </a:ext>
            </a:extLst>
          </p:cNvPr>
          <p:cNvSpPr/>
          <p:nvPr/>
        </p:nvSpPr>
        <p:spPr>
          <a:xfrm>
            <a:off x="13030170" y="7222097"/>
            <a:ext cx="3575066" cy="937383"/>
          </a:xfrm>
          <a:prstGeom prst="roundRect">
            <a:avLst>
              <a:gd name="adj" fmla="val 3472"/>
            </a:avLst>
          </a:prstGeom>
          <a:noFill/>
          <a:ln>
            <a:solidFill>
              <a:srgbClr val="5EAEA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해당 문의 글의 </a:t>
            </a:r>
            <a:r>
              <a:rPr lang="ko-KR" altLang="en-US" dirty="0" smtClean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댓글을 작성하는 </a:t>
            </a:r>
            <a:r>
              <a:rPr lang="ko-KR" altLang="en-US" dirty="0" smtClean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영역입니다</a:t>
            </a:r>
            <a:r>
              <a:rPr lang="en-US" altLang="ko-KR" dirty="0" smtClean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endParaRPr lang="en-US" altLang="ko-KR" dirty="0">
              <a:solidFill>
                <a:srgbClr val="007E7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7924800" y="3385787"/>
            <a:ext cx="0" cy="6337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평행 사변형 40"/>
          <p:cNvSpPr/>
          <p:nvPr/>
        </p:nvSpPr>
        <p:spPr>
          <a:xfrm flipH="1">
            <a:off x="-152400" y="1333500"/>
            <a:ext cx="5498146" cy="76200"/>
          </a:xfrm>
          <a:prstGeom prst="parallelogram">
            <a:avLst>
              <a:gd name="adj" fmla="val 175948"/>
            </a:avLst>
          </a:prstGeom>
          <a:solidFill>
            <a:srgbClr val="007E7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0" y="486370"/>
            <a:ext cx="7924800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06 </a:t>
            </a:r>
            <a:r>
              <a:rPr lang="en-US" altLang="ko-KR" sz="5400" dirty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1:1</a:t>
            </a:r>
            <a:r>
              <a:rPr lang="ko-KR" altLang="en-US" sz="5400" dirty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문의</a:t>
            </a:r>
            <a:r>
              <a:rPr lang="en-US" altLang="ko-KR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소개</a:t>
            </a:r>
            <a:endParaRPr lang="ko-KR" altLang="en-US" sz="5400" dirty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029200" y="848380"/>
            <a:ext cx="1676400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(</a:t>
            </a:r>
            <a:r>
              <a:rPr lang="ko-KR" altLang="en-US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상세</a:t>
            </a:r>
            <a:r>
              <a:rPr lang="en-US" altLang="ko-KR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  <a:endParaRPr lang="en-US" altLang="ko-KR" sz="2800" dirty="0">
              <a:solidFill>
                <a:srgbClr val="481E1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5339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877300"/>
            <a:ext cx="1177072" cy="11505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140" y="1943100"/>
            <a:ext cx="13409106" cy="7619999"/>
          </a:xfrm>
          <a:prstGeom prst="rect">
            <a:avLst/>
          </a:prstGeom>
        </p:spPr>
      </p:pic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EA6E4BB5-0171-D31F-0B11-626694E80E33}"/>
              </a:ext>
            </a:extLst>
          </p:cNvPr>
          <p:cNvSpPr/>
          <p:nvPr/>
        </p:nvSpPr>
        <p:spPr>
          <a:xfrm>
            <a:off x="2579140" y="1943100"/>
            <a:ext cx="13409106" cy="7619999"/>
          </a:xfrm>
          <a:prstGeom prst="roundRect">
            <a:avLst>
              <a:gd name="adj" fmla="val 3472"/>
            </a:avLst>
          </a:prstGeom>
          <a:noFill/>
          <a:ln>
            <a:solidFill>
              <a:srgbClr val="5EAEA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8" name="모서리가 둥근 직사각형 6">
            <a:extLst>
              <a:ext uri="{FF2B5EF4-FFF2-40B4-BE49-F238E27FC236}">
                <a16:creationId xmlns:a16="http://schemas.microsoft.com/office/drawing/2014/main" id="{33C55B0F-049B-0BFB-D8E0-A27FB0418375}"/>
              </a:ext>
            </a:extLst>
          </p:cNvPr>
          <p:cNvSpPr/>
          <p:nvPr/>
        </p:nvSpPr>
        <p:spPr>
          <a:xfrm>
            <a:off x="12942340" y="7277100"/>
            <a:ext cx="3212060" cy="959290"/>
          </a:xfrm>
          <a:prstGeom prst="roundRect">
            <a:avLst>
              <a:gd name="adj" fmla="val 3472"/>
            </a:avLst>
          </a:prstGeom>
          <a:solidFill>
            <a:schemeClr val="bg1"/>
          </a:solidFill>
          <a:ln>
            <a:solidFill>
              <a:srgbClr val="5EAEA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버튼을 누르면 등록된 댓글이 삭제됩니다</a:t>
            </a:r>
            <a:r>
              <a:rPr lang="en-US" altLang="ko-KR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715000" y="2324100"/>
            <a:ext cx="7086600" cy="2514600"/>
          </a:xfrm>
          <a:prstGeom prst="rect">
            <a:avLst/>
          </a:prstGeom>
          <a:noFill/>
          <a:ln>
            <a:solidFill>
              <a:srgbClr val="481E10"/>
            </a:solidFill>
            <a:prstDash val="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6">
            <a:extLst>
              <a:ext uri="{FF2B5EF4-FFF2-40B4-BE49-F238E27FC236}">
                <a16:creationId xmlns:a16="http://schemas.microsoft.com/office/drawing/2014/main" id="{33C55B0F-049B-0BFB-D8E0-A27FB0418375}"/>
              </a:ext>
            </a:extLst>
          </p:cNvPr>
          <p:cNvSpPr/>
          <p:nvPr/>
        </p:nvSpPr>
        <p:spPr>
          <a:xfrm>
            <a:off x="12078255" y="3141306"/>
            <a:ext cx="3212060" cy="959290"/>
          </a:xfrm>
          <a:prstGeom prst="roundRect">
            <a:avLst>
              <a:gd name="adj" fmla="val 3472"/>
            </a:avLst>
          </a:prstGeom>
          <a:solidFill>
            <a:schemeClr val="bg1"/>
          </a:solidFill>
          <a:ln>
            <a:solidFill>
              <a:srgbClr val="5EAEA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등록된 댓글 영역입니다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2078255" y="7581900"/>
            <a:ext cx="697931" cy="381000"/>
          </a:xfrm>
          <a:prstGeom prst="rect">
            <a:avLst/>
          </a:prstGeom>
          <a:noFill/>
          <a:ln>
            <a:solidFill>
              <a:srgbClr val="481E10"/>
            </a:solidFill>
            <a:prstDash val="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평행 사변형 10"/>
          <p:cNvSpPr/>
          <p:nvPr/>
        </p:nvSpPr>
        <p:spPr>
          <a:xfrm flipH="1">
            <a:off x="-152400" y="1333500"/>
            <a:ext cx="5498146" cy="76200"/>
          </a:xfrm>
          <a:prstGeom prst="parallelogram">
            <a:avLst>
              <a:gd name="adj" fmla="val 175948"/>
            </a:avLst>
          </a:prstGeom>
          <a:solidFill>
            <a:srgbClr val="007E7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86370"/>
            <a:ext cx="7924800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06 </a:t>
            </a:r>
            <a:r>
              <a:rPr lang="en-US" altLang="ko-KR" sz="5400" dirty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1:1</a:t>
            </a:r>
            <a:r>
              <a:rPr lang="ko-KR" altLang="en-US" sz="5400" dirty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문의</a:t>
            </a:r>
            <a:r>
              <a:rPr lang="en-US" altLang="ko-KR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소개</a:t>
            </a:r>
            <a:endParaRPr lang="ko-KR" altLang="en-US" sz="5400" dirty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29200" y="848380"/>
            <a:ext cx="1676400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(</a:t>
            </a:r>
            <a:r>
              <a:rPr lang="ko-KR" altLang="en-US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상세</a:t>
            </a:r>
            <a:r>
              <a:rPr lang="en-US" altLang="ko-KR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  <a:endParaRPr lang="en-US" altLang="ko-KR" sz="2800" dirty="0">
              <a:solidFill>
                <a:srgbClr val="481E1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21556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/>
          <p:cNvSpPr/>
          <p:nvPr/>
        </p:nvSpPr>
        <p:spPr>
          <a:xfrm flipH="1">
            <a:off x="-152400" y="1333500"/>
            <a:ext cx="8458200" cy="76200"/>
          </a:xfrm>
          <a:prstGeom prst="parallelogram">
            <a:avLst>
              <a:gd name="adj" fmla="val 175948"/>
            </a:avLst>
          </a:prstGeom>
          <a:solidFill>
            <a:srgbClr val="007E7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486370"/>
            <a:ext cx="7848600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06 </a:t>
            </a:r>
            <a:r>
              <a:rPr lang="ko-KR" altLang="en-US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고객센터 페이지</a:t>
            </a:r>
            <a:r>
              <a:rPr lang="en-US" altLang="ko-KR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소개</a:t>
            </a:r>
            <a:endParaRPr lang="ko-KR" altLang="en-US" sz="5400" dirty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53400" y="803711"/>
            <a:ext cx="5791200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고객센터 </a:t>
            </a:r>
            <a:r>
              <a:rPr lang="ko-KR" altLang="en-US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메인</a:t>
            </a:r>
            <a:r>
              <a:rPr lang="en-US" altLang="ko-KR" sz="2800" dirty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상세</a:t>
            </a:r>
            <a:endParaRPr lang="en-US" altLang="ko-KR" sz="2800" dirty="0" smtClean="0">
              <a:solidFill>
                <a:srgbClr val="481E1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7620000" y="4152900"/>
            <a:ext cx="10106352" cy="5778973"/>
            <a:chOff x="7696200" y="3840381"/>
            <a:chExt cx="10106352" cy="5778973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7696200" y="3840381"/>
              <a:ext cx="10106352" cy="5778973"/>
            </a:xfrm>
            <a:prstGeom prst="roundRect">
              <a:avLst>
                <a:gd name="adj" fmla="val 3472"/>
              </a:avLst>
            </a:prstGeom>
            <a:solidFill>
              <a:schemeClr val="bg1"/>
            </a:solidFill>
            <a:ln>
              <a:solidFill>
                <a:srgbClr val="5EAEAE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14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8600" y="4000500"/>
              <a:ext cx="9801552" cy="55308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8" name="모서리가 둥근 직사각형 6">
            <a:extLst>
              <a:ext uri="{FF2B5EF4-FFF2-40B4-BE49-F238E27FC236}">
                <a16:creationId xmlns:a16="http://schemas.microsoft.com/office/drawing/2014/main" id="{33C55B0F-049B-0BFB-D8E0-A27FB0418375}"/>
              </a:ext>
            </a:extLst>
          </p:cNvPr>
          <p:cNvSpPr/>
          <p:nvPr/>
        </p:nvSpPr>
        <p:spPr>
          <a:xfrm>
            <a:off x="10668000" y="2857500"/>
            <a:ext cx="4874157" cy="959290"/>
          </a:xfrm>
          <a:prstGeom prst="roundRect">
            <a:avLst>
              <a:gd name="adj" fmla="val 3472"/>
            </a:avLst>
          </a:prstGeom>
          <a:noFill/>
          <a:ln>
            <a:solidFill>
              <a:srgbClr val="5EAEA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글쓰기</a:t>
            </a:r>
            <a:r>
              <a:rPr lang="en-US" altLang="ko-KR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dirty="0" smtClean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수정</a:t>
            </a:r>
            <a:r>
              <a:rPr lang="en-US" altLang="ko-KR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dirty="0" smtClean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삭제는 </a:t>
            </a:r>
            <a:r>
              <a:rPr lang="ko-KR" altLang="en-US" dirty="0" smtClean="0">
                <a:solidFill>
                  <a:srgbClr val="007E7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관리자</a:t>
            </a:r>
            <a:r>
              <a:rPr lang="ko-KR" altLang="en-US" dirty="0" smtClean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에게만 해당 메뉴가 보입니다</a:t>
            </a:r>
            <a:r>
              <a:rPr lang="en-US" altLang="ko-KR" dirty="0" smtClean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endParaRPr lang="en-US" altLang="ko-KR" dirty="0">
              <a:solidFill>
                <a:srgbClr val="007E7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304800" y="2078355"/>
            <a:ext cx="9220200" cy="5127615"/>
            <a:chOff x="304800" y="2078355"/>
            <a:chExt cx="9220200" cy="5127615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304800" y="2078355"/>
              <a:ext cx="9220200" cy="5127615"/>
            </a:xfrm>
            <a:prstGeom prst="roundRect">
              <a:avLst>
                <a:gd name="adj" fmla="val 3472"/>
              </a:avLst>
            </a:prstGeom>
            <a:solidFill>
              <a:schemeClr val="bg1"/>
            </a:solidFill>
            <a:ln>
              <a:solidFill>
                <a:srgbClr val="5EAEAE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600" y="2154556"/>
              <a:ext cx="8754800" cy="4953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" name="직사각형 11"/>
          <p:cNvSpPr/>
          <p:nvPr/>
        </p:nvSpPr>
        <p:spPr>
          <a:xfrm>
            <a:off x="3276600" y="5448300"/>
            <a:ext cx="5257800" cy="304800"/>
          </a:xfrm>
          <a:prstGeom prst="rect">
            <a:avLst/>
          </a:prstGeom>
          <a:noFill/>
          <a:ln>
            <a:solidFill>
              <a:srgbClr val="481E10"/>
            </a:solidFill>
            <a:prstDash val="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8534400" y="5600700"/>
            <a:ext cx="1227400" cy="0"/>
          </a:xfrm>
          <a:prstGeom prst="straightConnector1">
            <a:avLst/>
          </a:prstGeom>
          <a:ln w="25400">
            <a:solidFill>
              <a:srgbClr val="481E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7863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251482" y="2174061"/>
            <a:ext cx="9425917" cy="5369681"/>
          </a:xfrm>
          <a:prstGeom prst="roundRect">
            <a:avLst>
              <a:gd name="adj" fmla="val 3472"/>
            </a:avLst>
          </a:prstGeom>
          <a:solidFill>
            <a:schemeClr val="bg1"/>
          </a:solidFill>
          <a:ln>
            <a:solidFill>
              <a:srgbClr val="5EAEA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46" y="2277222"/>
            <a:ext cx="9121116" cy="5122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9027682" y="4788358"/>
            <a:ext cx="9333573" cy="5257800"/>
            <a:chOff x="7456922" y="2882867"/>
            <a:chExt cx="9333573" cy="5257800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7456922" y="2882867"/>
              <a:ext cx="9333573" cy="5257800"/>
            </a:xfrm>
            <a:prstGeom prst="roundRect">
              <a:avLst>
                <a:gd name="adj" fmla="val 3472"/>
              </a:avLst>
            </a:prstGeom>
            <a:solidFill>
              <a:schemeClr val="bg1"/>
            </a:solidFill>
            <a:ln>
              <a:solidFill>
                <a:srgbClr val="5EAEAE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173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6287" y="2976217"/>
              <a:ext cx="9054841" cy="5071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" name="평행 사변형 3"/>
          <p:cNvSpPr/>
          <p:nvPr/>
        </p:nvSpPr>
        <p:spPr>
          <a:xfrm flipH="1">
            <a:off x="-152400" y="1333500"/>
            <a:ext cx="8458200" cy="76200"/>
          </a:xfrm>
          <a:prstGeom prst="parallelogram">
            <a:avLst>
              <a:gd name="adj" fmla="val 175948"/>
            </a:avLst>
          </a:prstGeom>
          <a:solidFill>
            <a:srgbClr val="007E7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486370"/>
            <a:ext cx="7848600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06 </a:t>
            </a:r>
            <a:r>
              <a:rPr lang="ko-KR" altLang="en-US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고객센터 페이지</a:t>
            </a:r>
            <a:r>
              <a:rPr lang="en-US" altLang="ko-KR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소개</a:t>
            </a:r>
            <a:endParaRPr lang="ko-KR" altLang="en-US" sz="5400" dirty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53400" y="803711"/>
            <a:ext cx="5791200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고객센터 삭제</a:t>
            </a:r>
            <a:r>
              <a:rPr lang="en-US" altLang="ko-KR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  <a:r>
              <a:rPr lang="ko-KR" altLang="en-US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수정</a:t>
            </a:r>
            <a:endParaRPr lang="en-US" altLang="ko-KR" sz="2800" dirty="0" smtClean="0">
              <a:solidFill>
                <a:srgbClr val="481E1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10095134" y="9036461"/>
            <a:ext cx="609600" cy="609600"/>
          </a:xfrm>
          <a:prstGeom prst="rightArrow">
            <a:avLst/>
          </a:prstGeom>
          <a:solidFill>
            <a:srgbClr val="481E1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6">
            <a:extLst>
              <a:ext uri="{FF2B5EF4-FFF2-40B4-BE49-F238E27FC236}">
                <a16:creationId xmlns:a16="http://schemas.microsoft.com/office/drawing/2014/main" id="{33C55B0F-049B-0BFB-D8E0-A27FB0418375}"/>
              </a:ext>
            </a:extLst>
          </p:cNvPr>
          <p:cNvSpPr/>
          <p:nvPr/>
        </p:nvSpPr>
        <p:spPr>
          <a:xfrm>
            <a:off x="10406861" y="2934324"/>
            <a:ext cx="2994153" cy="948281"/>
          </a:xfrm>
          <a:prstGeom prst="roundRect">
            <a:avLst>
              <a:gd name="adj" fmla="val 3472"/>
            </a:avLst>
          </a:prstGeom>
          <a:noFill/>
          <a:ln>
            <a:solidFill>
              <a:srgbClr val="5EAEA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해당 기능은 </a:t>
            </a:r>
            <a:r>
              <a:rPr lang="ko-KR" altLang="en-US" dirty="0" smtClean="0">
                <a:solidFill>
                  <a:srgbClr val="007E7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관리자</a:t>
            </a:r>
            <a:r>
              <a:rPr lang="ko-KR" altLang="en-US" dirty="0" smtClean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만 가능</a:t>
            </a:r>
            <a:endParaRPr lang="en-US" altLang="ko-KR" dirty="0">
              <a:solidFill>
                <a:srgbClr val="007E7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801" y="4821361"/>
            <a:ext cx="2951070" cy="794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모서리가 둥근 직사각형 45"/>
          <p:cNvSpPr/>
          <p:nvPr/>
        </p:nvSpPr>
        <p:spPr>
          <a:xfrm>
            <a:off x="3810000" y="4788358"/>
            <a:ext cx="3048635" cy="830664"/>
          </a:xfrm>
          <a:prstGeom prst="roundRect">
            <a:avLst>
              <a:gd name="adj" fmla="val 3472"/>
            </a:avLst>
          </a:prstGeom>
          <a:noFill/>
          <a:ln>
            <a:solidFill>
              <a:srgbClr val="5EAEAE"/>
            </a:solidFill>
            <a:prstDash val="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6">
            <a:extLst>
              <a:ext uri="{FF2B5EF4-FFF2-40B4-BE49-F238E27FC236}">
                <a16:creationId xmlns:a16="http://schemas.microsoft.com/office/drawing/2014/main" id="{33C55B0F-049B-0BFB-D8E0-A27FB0418375}"/>
              </a:ext>
            </a:extLst>
          </p:cNvPr>
          <p:cNvSpPr/>
          <p:nvPr/>
        </p:nvSpPr>
        <p:spPr>
          <a:xfrm>
            <a:off x="11049000" y="9112661"/>
            <a:ext cx="2012578" cy="457200"/>
          </a:xfrm>
          <a:prstGeom prst="roundRect">
            <a:avLst>
              <a:gd name="adj" fmla="val 3472"/>
            </a:avLst>
          </a:prstGeom>
          <a:solidFill>
            <a:schemeClr val="bg1"/>
          </a:solidFill>
          <a:ln>
            <a:solidFill>
              <a:srgbClr val="5EAEA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게시글 삭제 확인</a:t>
            </a:r>
            <a:endParaRPr lang="en-US" altLang="ko-KR" dirty="0">
              <a:solidFill>
                <a:srgbClr val="007E7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87108" y="5261841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4793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/>
          <p:cNvSpPr/>
          <p:nvPr/>
        </p:nvSpPr>
        <p:spPr>
          <a:xfrm flipH="1">
            <a:off x="-152400" y="1333500"/>
            <a:ext cx="8458200" cy="76200"/>
          </a:xfrm>
          <a:prstGeom prst="parallelogram">
            <a:avLst>
              <a:gd name="adj" fmla="val 175948"/>
            </a:avLst>
          </a:prstGeom>
          <a:solidFill>
            <a:srgbClr val="007E7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124201" y="3467100"/>
            <a:ext cx="14623473" cy="6392356"/>
            <a:chOff x="4886183" y="1867270"/>
            <a:chExt cx="13106215" cy="5617246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9387370" y="1867270"/>
              <a:ext cx="8605028" cy="5617246"/>
            </a:xfrm>
            <a:prstGeom prst="roundRect">
              <a:avLst>
                <a:gd name="adj" fmla="val 3472"/>
              </a:avLst>
            </a:prstGeom>
            <a:solidFill>
              <a:schemeClr val="bg1"/>
            </a:solidFill>
            <a:ln>
              <a:solidFill>
                <a:srgbClr val="5EAEAE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5000" y="1950040"/>
              <a:ext cx="8428477" cy="5266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1" name="모서리가 둥근 직사각형 6">
              <a:extLst>
                <a:ext uri="{FF2B5EF4-FFF2-40B4-BE49-F238E27FC236}">
                  <a16:creationId xmlns:a16="http://schemas.microsoft.com/office/drawing/2014/main" id="{33C55B0F-049B-0BFB-D8E0-A27FB0418375}"/>
                </a:ext>
              </a:extLst>
            </p:cNvPr>
            <p:cNvSpPr/>
            <p:nvPr/>
          </p:nvSpPr>
          <p:spPr>
            <a:xfrm>
              <a:off x="4886183" y="6487531"/>
              <a:ext cx="3972712" cy="520390"/>
            </a:xfrm>
            <a:prstGeom prst="roundRect">
              <a:avLst>
                <a:gd name="adj" fmla="val 3472"/>
              </a:avLst>
            </a:prstGeom>
            <a:solidFill>
              <a:schemeClr val="bg1"/>
            </a:solidFill>
            <a:ln>
              <a:solidFill>
                <a:srgbClr val="5EAEAE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rgbClr val="007E7E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고객센터 메인 페이지로 이동</a:t>
              </a:r>
              <a:endParaRPr lang="en-US" altLang="ko-KR" dirty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0" y="486370"/>
            <a:ext cx="7848600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06 </a:t>
            </a:r>
            <a:r>
              <a:rPr lang="ko-KR" altLang="en-US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고객센터 페이지</a:t>
            </a:r>
            <a:r>
              <a:rPr lang="en-US" altLang="ko-KR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소개</a:t>
            </a:r>
            <a:endParaRPr lang="ko-KR" altLang="en-US" sz="5400" dirty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53400" y="803711"/>
            <a:ext cx="5791200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고객센터 삭제</a:t>
            </a:r>
            <a:r>
              <a:rPr lang="en-US" altLang="ko-KR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  <a:r>
              <a:rPr lang="ko-KR" altLang="en-US" sz="2800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수정</a:t>
            </a:r>
            <a:endParaRPr lang="en-US" altLang="ko-KR" sz="2800" dirty="0" smtClean="0">
              <a:solidFill>
                <a:srgbClr val="481E1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57200" y="1866900"/>
            <a:ext cx="8763000" cy="5769646"/>
            <a:chOff x="-1066800" y="3467100"/>
            <a:chExt cx="8763000" cy="5769646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-1066800" y="3467100"/>
              <a:ext cx="8763000" cy="5769646"/>
            </a:xfrm>
            <a:prstGeom prst="roundRect">
              <a:avLst>
                <a:gd name="adj" fmla="val 3472"/>
              </a:avLst>
            </a:prstGeom>
            <a:solidFill>
              <a:schemeClr val="bg1"/>
            </a:solidFill>
            <a:ln>
              <a:solidFill>
                <a:srgbClr val="5EAEAE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14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90600" y="3543300"/>
              <a:ext cx="8566108" cy="5617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직사각형 19"/>
          <p:cNvSpPr/>
          <p:nvPr/>
        </p:nvSpPr>
        <p:spPr>
          <a:xfrm>
            <a:off x="7924800" y="6210300"/>
            <a:ext cx="533400" cy="381000"/>
          </a:xfrm>
          <a:prstGeom prst="rect">
            <a:avLst/>
          </a:prstGeom>
          <a:noFill/>
          <a:ln>
            <a:solidFill>
              <a:srgbClr val="5EAEAE"/>
            </a:solidFill>
            <a:prstDash val="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7666278" y="9020997"/>
            <a:ext cx="590333" cy="14450"/>
          </a:xfrm>
          <a:prstGeom prst="straightConnector1">
            <a:avLst/>
          </a:prstGeom>
          <a:ln w="25400">
            <a:solidFill>
              <a:srgbClr val="5EAE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오른쪽 화살표 26"/>
          <p:cNvSpPr/>
          <p:nvPr/>
        </p:nvSpPr>
        <p:spPr>
          <a:xfrm rot="1620524">
            <a:off x="9029698" y="6729012"/>
            <a:ext cx="381000" cy="381000"/>
          </a:xfrm>
          <a:prstGeom prst="rightArrow">
            <a:avLst/>
          </a:prstGeom>
          <a:solidFill>
            <a:srgbClr val="007E7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8256610" y="8789819"/>
            <a:ext cx="963589" cy="421678"/>
          </a:xfrm>
          <a:prstGeom prst="rect">
            <a:avLst/>
          </a:prstGeom>
          <a:noFill/>
          <a:ln>
            <a:solidFill>
              <a:srgbClr val="5EAEAE"/>
            </a:solidFill>
            <a:prstDash val="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1127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모서리가 둥근 직사각형 6">
            <a:extLst>
              <a:ext uri="{FF2B5EF4-FFF2-40B4-BE49-F238E27FC236}">
                <a16:creationId xmlns:a16="http://schemas.microsoft.com/office/drawing/2014/main" id="{EA6E4BB5-0171-D31F-0B11-626694E80E33}"/>
              </a:ext>
            </a:extLst>
          </p:cNvPr>
          <p:cNvSpPr/>
          <p:nvPr/>
        </p:nvSpPr>
        <p:spPr>
          <a:xfrm>
            <a:off x="304800" y="2112299"/>
            <a:ext cx="14173200" cy="7450801"/>
          </a:xfrm>
          <a:prstGeom prst="roundRect">
            <a:avLst>
              <a:gd name="adj" fmla="val 3472"/>
            </a:avLst>
          </a:prstGeom>
          <a:solidFill>
            <a:schemeClr val="bg1"/>
          </a:solidFill>
          <a:ln>
            <a:solidFill>
              <a:srgbClr val="5EAEA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54" y="2180517"/>
            <a:ext cx="13804109" cy="7211841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5624468" y="5307163"/>
            <a:ext cx="3505245" cy="665012"/>
          </a:xfrm>
          <a:prstGeom prst="roundRect">
            <a:avLst/>
          </a:prstGeom>
          <a:noFill/>
          <a:ln w="28575">
            <a:solidFill>
              <a:srgbClr val="481E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31755" y="6122636"/>
            <a:ext cx="5168112" cy="678527"/>
          </a:xfrm>
          <a:prstGeom prst="roundRect">
            <a:avLst/>
          </a:prstGeom>
          <a:noFill/>
          <a:ln w="28575">
            <a:solidFill>
              <a:srgbClr val="481E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409906" y="7325281"/>
            <a:ext cx="1404983" cy="575708"/>
          </a:xfrm>
          <a:prstGeom prst="roundRect">
            <a:avLst/>
          </a:prstGeom>
          <a:noFill/>
          <a:ln w="28575">
            <a:solidFill>
              <a:srgbClr val="481E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07151" y="3244438"/>
            <a:ext cx="1793150" cy="1056101"/>
          </a:xfrm>
          <a:prstGeom prst="roundRect">
            <a:avLst/>
          </a:prstGeom>
          <a:noFill/>
          <a:ln w="28575">
            <a:solidFill>
              <a:srgbClr val="481E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33" name="꺾인 연결선 32"/>
          <p:cNvCxnSpPr>
            <a:stCxn id="22" idx="3"/>
            <a:endCxn id="18" idx="3"/>
          </p:cNvCxnSpPr>
          <p:nvPr/>
        </p:nvCxnSpPr>
        <p:spPr>
          <a:xfrm>
            <a:off x="2400301" y="3772489"/>
            <a:ext cx="6729413" cy="1867181"/>
          </a:xfrm>
          <a:prstGeom prst="bentConnector3">
            <a:avLst>
              <a:gd name="adj1" fmla="val 105096"/>
            </a:avLst>
          </a:prstGeom>
          <a:ln w="28575">
            <a:solidFill>
              <a:srgbClr val="481E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모서리가 둥근 직사각형 42"/>
          <p:cNvSpPr/>
          <p:nvPr/>
        </p:nvSpPr>
        <p:spPr>
          <a:xfrm>
            <a:off x="14335862" y="3871914"/>
            <a:ext cx="3314700" cy="1076030"/>
          </a:xfrm>
          <a:prstGeom prst="roundRect">
            <a:avLst/>
          </a:prstGeom>
          <a:solidFill>
            <a:schemeClr val="bg1"/>
          </a:solidFill>
          <a:ln>
            <a:solidFill>
              <a:srgbClr val="481E1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체크박스와 </a:t>
            </a:r>
            <a:r>
              <a:rPr lang="ko-KR" altLang="en-US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검색어를 </a:t>
            </a:r>
            <a:r>
              <a:rPr lang="ko-KR" altLang="en-US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이용하여 </a:t>
            </a:r>
            <a:r>
              <a:rPr lang="ko-KR" altLang="en-US" dirty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검색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14335862" y="5579399"/>
            <a:ext cx="3314700" cy="977857"/>
          </a:xfrm>
          <a:prstGeom prst="roundRect">
            <a:avLst/>
          </a:prstGeom>
          <a:solidFill>
            <a:schemeClr val="bg1"/>
          </a:solidFill>
          <a:ln>
            <a:solidFill>
              <a:srgbClr val="481E1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비동기 통신을 이용한 </a:t>
            </a:r>
            <a:endParaRPr lang="en-US" altLang="ko-KR" dirty="0">
              <a:solidFill>
                <a:srgbClr val="481E1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en-US" altLang="ko-KR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DB </a:t>
            </a:r>
            <a:r>
              <a:rPr lang="ko-KR" altLang="en-US" dirty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업데이트</a:t>
            </a:r>
            <a:endParaRPr lang="en-US" altLang="ko-KR" dirty="0">
              <a:solidFill>
                <a:srgbClr val="481E1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14335862" y="7325281"/>
            <a:ext cx="3314700" cy="942420"/>
          </a:xfrm>
          <a:prstGeom prst="roundRect">
            <a:avLst/>
          </a:prstGeom>
          <a:solidFill>
            <a:schemeClr val="bg1"/>
          </a:solidFill>
          <a:ln>
            <a:solidFill>
              <a:srgbClr val="481E1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상세 </a:t>
            </a:r>
            <a:r>
              <a:rPr lang="ko-KR" altLang="en-US" dirty="0" smtClean="0">
                <a:solidFill>
                  <a:srgbClr val="481E1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페이지로 연결</a:t>
            </a:r>
            <a:endParaRPr lang="ko-KR" altLang="en-US" dirty="0">
              <a:solidFill>
                <a:srgbClr val="481E1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47" name="꺾인 연결선 46"/>
          <p:cNvCxnSpPr/>
          <p:nvPr/>
        </p:nvCxnSpPr>
        <p:spPr>
          <a:xfrm flipV="1">
            <a:off x="9129713" y="4429126"/>
            <a:ext cx="5206149" cy="1357313"/>
          </a:xfrm>
          <a:prstGeom prst="bentConnector3">
            <a:avLst/>
          </a:prstGeom>
          <a:ln w="28575">
            <a:solidFill>
              <a:srgbClr val="481E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19" idx="3"/>
            <a:endCxn id="44" idx="1"/>
          </p:cNvCxnSpPr>
          <p:nvPr/>
        </p:nvCxnSpPr>
        <p:spPr>
          <a:xfrm flipV="1">
            <a:off x="5699867" y="6068328"/>
            <a:ext cx="8635995" cy="393572"/>
          </a:xfrm>
          <a:prstGeom prst="bentConnector3">
            <a:avLst/>
          </a:prstGeom>
          <a:ln w="28575">
            <a:solidFill>
              <a:srgbClr val="481E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endCxn id="45" idx="1"/>
          </p:cNvCxnSpPr>
          <p:nvPr/>
        </p:nvCxnSpPr>
        <p:spPr>
          <a:xfrm>
            <a:off x="4814888" y="7475743"/>
            <a:ext cx="9520974" cy="320748"/>
          </a:xfrm>
          <a:prstGeom prst="bentConnector3">
            <a:avLst/>
          </a:prstGeom>
          <a:ln w="28575">
            <a:solidFill>
              <a:srgbClr val="481E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0" y="486370"/>
            <a:ext cx="7848600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06 </a:t>
            </a:r>
            <a:r>
              <a:rPr lang="ko-KR" altLang="en-US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관리자 페이지</a:t>
            </a:r>
            <a:r>
              <a:rPr lang="en-US" altLang="ko-KR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소개</a:t>
            </a:r>
            <a:endParaRPr lang="ko-KR" altLang="en-US" sz="5400" dirty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7" name="평행 사변형 16"/>
          <p:cNvSpPr/>
          <p:nvPr/>
        </p:nvSpPr>
        <p:spPr>
          <a:xfrm flipH="1">
            <a:off x="-152400" y="1333500"/>
            <a:ext cx="8458200" cy="76200"/>
          </a:xfrm>
          <a:prstGeom prst="parallelogram">
            <a:avLst>
              <a:gd name="adj" fmla="val 175948"/>
            </a:avLst>
          </a:prstGeom>
          <a:solidFill>
            <a:srgbClr val="007E7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492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0" y="486370"/>
            <a:ext cx="7848600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06 </a:t>
            </a:r>
            <a:r>
              <a:rPr lang="ko-KR" altLang="en-US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반응형 웹</a:t>
            </a:r>
            <a:endParaRPr lang="ko-KR" altLang="en-US" sz="5400" dirty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7" name="평행 사변형 16"/>
          <p:cNvSpPr/>
          <p:nvPr/>
        </p:nvSpPr>
        <p:spPr>
          <a:xfrm flipH="1">
            <a:off x="-152400" y="1333500"/>
            <a:ext cx="4572000" cy="76200"/>
          </a:xfrm>
          <a:prstGeom prst="parallelogram">
            <a:avLst>
              <a:gd name="adj" fmla="val 175948"/>
            </a:avLst>
          </a:prstGeom>
          <a:solidFill>
            <a:srgbClr val="007E7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800600" y="462125"/>
            <a:ext cx="10972800" cy="9035775"/>
            <a:chOff x="5257800" y="649310"/>
            <a:chExt cx="10972800" cy="90357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29" b="20741"/>
            <a:stretch/>
          </p:blipFill>
          <p:spPr>
            <a:xfrm>
              <a:off x="5562600" y="948035"/>
              <a:ext cx="10287000" cy="8153400"/>
            </a:xfrm>
            <a:prstGeom prst="rect">
              <a:avLst/>
            </a:prstGeom>
          </p:spPr>
        </p:pic>
        <p:sp>
          <p:nvSpPr>
            <p:cNvPr id="3" name="모서리가 둥근 직사각형 2"/>
            <p:cNvSpPr/>
            <p:nvPr/>
          </p:nvSpPr>
          <p:spPr>
            <a:xfrm>
              <a:off x="5257800" y="649310"/>
              <a:ext cx="10972800" cy="9035775"/>
            </a:xfrm>
            <a:prstGeom prst="roundRect">
              <a:avLst>
                <a:gd name="adj" fmla="val 3412"/>
              </a:avLst>
            </a:prstGeom>
            <a:noFill/>
            <a:ln w="38100">
              <a:solidFill>
                <a:srgbClr val="007E7E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모서리가 둥근 직사각형 23"/>
          <p:cNvSpPr/>
          <p:nvPr/>
        </p:nvSpPr>
        <p:spPr>
          <a:xfrm>
            <a:off x="4800600" y="451125"/>
            <a:ext cx="10972800" cy="9035775"/>
          </a:xfrm>
          <a:prstGeom prst="roundRect">
            <a:avLst>
              <a:gd name="adj" fmla="val 3412"/>
            </a:avLst>
          </a:prstGeom>
          <a:solidFill>
            <a:srgbClr val="007E7E">
              <a:alpha val="38000"/>
            </a:srgbClr>
          </a:solidFill>
          <a:ln w="38100">
            <a:solidFill>
              <a:srgbClr val="007E7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4800600" y="2628900"/>
            <a:ext cx="10972800" cy="0"/>
          </a:xfrm>
          <a:prstGeom prst="straightConnector1">
            <a:avLst/>
          </a:prstGeom>
          <a:ln w="66675">
            <a:solidFill>
              <a:srgbClr val="007E7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915400" y="1967180"/>
            <a:ext cx="3352800" cy="1323439"/>
          </a:xfrm>
          <a:prstGeom prst="rect">
            <a:avLst/>
          </a:prstGeom>
          <a:solidFill>
            <a:schemeClr val="bg1"/>
          </a:solidFill>
          <a:ln>
            <a:solidFill>
              <a:srgbClr val="007E7E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07E7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max-width: 1200px</a:t>
            </a:r>
            <a:endParaRPr lang="ko-KR" altLang="en-US" sz="4000" dirty="0">
              <a:solidFill>
                <a:srgbClr val="007E7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196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057400" y="2158565"/>
            <a:ext cx="14004472" cy="993899"/>
          </a:xfrm>
          <a:prstGeom prst="rect">
            <a:avLst/>
          </a:prstGeom>
          <a:solidFill>
            <a:srgbClr val="007E7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" name="평행 사변형 3"/>
          <p:cNvSpPr/>
          <p:nvPr/>
        </p:nvSpPr>
        <p:spPr>
          <a:xfrm flipH="1">
            <a:off x="-152400" y="1333500"/>
            <a:ext cx="4477062" cy="76200"/>
          </a:xfrm>
          <a:prstGeom prst="parallelogram">
            <a:avLst>
              <a:gd name="adj" fmla="val 175948"/>
            </a:avLst>
          </a:prstGeom>
          <a:solidFill>
            <a:srgbClr val="007E7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486370"/>
            <a:ext cx="4114800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01 </a:t>
            </a:r>
            <a:r>
              <a:rPr lang="ko-KR" altLang="en-US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기획의도</a:t>
            </a:r>
            <a:endParaRPr lang="ko-KR" altLang="en-US" sz="5400" dirty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85770" y="2476500"/>
            <a:ext cx="1508760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G마켓 산스 TTF Light" panose="02000000000000000000" pitchFamily="2" charset="-127"/>
              <a:buChar char="»"/>
            </a:pPr>
            <a:r>
              <a:rPr lang="ko-KR" altLang="en-US" sz="2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생활 속의 크고 작은 불편함을 이웃과 함께 해결할 수 있는 공간을 만들기 위해 기획하게 되었습니다    </a:t>
            </a:r>
            <a:endParaRPr lang="ko-KR" altLang="en-US" sz="24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650936"/>
            <a:ext cx="2162977" cy="19236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170" y="5697845"/>
            <a:ext cx="2286000" cy="182982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6913" y="6034585"/>
            <a:ext cx="1505719" cy="150571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5169" y="6034585"/>
            <a:ext cx="1493088" cy="149308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7377" y="6280581"/>
            <a:ext cx="1024130" cy="100109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488646" y="4762500"/>
            <a:ext cx="2995684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en-US" altLang="ko-KR" sz="28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</a:t>
            </a:r>
            <a:r>
              <a:rPr lang="ko-KR" altLang="en-US" sz="28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불편 </a:t>
            </a:r>
            <a:r>
              <a:rPr lang="ko-KR" altLang="en-US" sz="28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상황 발생</a:t>
            </a:r>
            <a:endParaRPr lang="ko-KR" altLang="en-US" sz="28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12170" y="4762500"/>
            <a:ext cx="2995684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</a:t>
            </a:r>
            <a:r>
              <a:rPr lang="en-US" altLang="ko-KR" sz="28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</a:t>
            </a:r>
            <a:r>
              <a:rPr lang="ko-KR" altLang="en-US" sz="28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글 등록</a:t>
            </a:r>
            <a:endParaRPr lang="ko-KR" altLang="en-US" sz="28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801600" y="4762500"/>
            <a:ext cx="2995684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3. </a:t>
            </a:r>
            <a:r>
              <a:rPr lang="ko-KR" altLang="en-US" sz="28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해결</a:t>
            </a:r>
            <a:r>
              <a:rPr lang="en-US" altLang="ko-KR" sz="28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!</a:t>
            </a:r>
            <a:endParaRPr lang="ko-KR" altLang="en-US" sz="28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54973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0" y="486370"/>
            <a:ext cx="7848600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06 </a:t>
            </a:r>
            <a:r>
              <a:rPr lang="ko-KR" altLang="en-US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반응형 웹</a:t>
            </a:r>
            <a:endParaRPr lang="ko-KR" altLang="en-US" sz="5400" dirty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7" name="평행 사변형 16"/>
          <p:cNvSpPr/>
          <p:nvPr/>
        </p:nvSpPr>
        <p:spPr>
          <a:xfrm flipH="1">
            <a:off x="-152400" y="1333500"/>
            <a:ext cx="4572000" cy="76200"/>
          </a:xfrm>
          <a:prstGeom prst="parallelogram">
            <a:avLst>
              <a:gd name="adj" fmla="val 175948"/>
            </a:avLst>
          </a:prstGeom>
          <a:solidFill>
            <a:srgbClr val="007E7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83"/>
          <a:stretch/>
        </p:blipFill>
        <p:spPr>
          <a:xfrm>
            <a:off x="6685859" y="745538"/>
            <a:ext cx="5633357" cy="9076730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6553200" y="723900"/>
            <a:ext cx="5943600" cy="9128055"/>
          </a:xfrm>
          <a:prstGeom prst="roundRect">
            <a:avLst>
              <a:gd name="adj" fmla="val 3412"/>
            </a:avLst>
          </a:prstGeom>
          <a:solidFill>
            <a:srgbClr val="007E7E">
              <a:alpha val="38000"/>
            </a:srgbClr>
          </a:solidFill>
          <a:ln w="38100">
            <a:solidFill>
              <a:srgbClr val="007E7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6553201" y="723900"/>
            <a:ext cx="5943599" cy="9098368"/>
          </a:xfrm>
          <a:prstGeom prst="roundRect">
            <a:avLst>
              <a:gd name="adj" fmla="val 3412"/>
            </a:avLst>
          </a:prstGeom>
          <a:noFill/>
          <a:ln w="38100">
            <a:solidFill>
              <a:srgbClr val="007E7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6553200" y="4840788"/>
            <a:ext cx="5943600" cy="0"/>
          </a:xfrm>
          <a:prstGeom prst="straightConnector1">
            <a:avLst/>
          </a:prstGeom>
          <a:ln w="66675">
            <a:solidFill>
              <a:srgbClr val="007E7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848600" y="4179068"/>
            <a:ext cx="3352800" cy="1323439"/>
          </a:xfrm>
          <a:prstGeom prst="rect">
            <a:avLst/>
          </a:prstGeom>
          <a:solidFill>
            <a:schemeClr val="bg1"/>
          </a:solidFill>
          <a:ln>
            <a:solidFill>
              <a:srgbClr val="007E7E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07E7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max-width: </a:t>
            </a:r>
            <a:r>
              <a:rPr lang="en-US" altLang="ko-KR" sz="4000" dirty="0" smtClean="0">
                <a:solidFill>
                  <a:srgbClr val="007E7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780px</a:t>
            </a:r>
            <a:endParaRPr lang="ko-KR" altLang="en-US" sz="4000" dirty="0">
              <a:solidFill>
                <a:srgbClr val="007E7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09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0" y="486370"/>
            <a:ext cx="7848600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06 </a:t>
            </a:r>
            <a:r>
              <a:rPr lang="ko-KR" altLang="en-US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반응형 웹</a:t>
            </a:r>
            <a:endParaRPr lang="ko-KR" altLang="en-US" sz="5400" dirty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7" name="평행 사변형 16"/>
          <p:cNvSpPr/>
          <p:nvPr/>
        </p:nvSpPr>
        <p:spPr>
          <a:xfrm flipH="1">
            <a:off x="-152400" y="1333500"/>
            <a:ext cx="4572000" cy="76200"/>
          </a:xfrm>
          <a:prstGeom prst="parallelogram">
            <a:avLst>
              <a:gd name="adj" fmla="val 175948"/>
            </a:avLst>
          </a:prstGeom>
          <a:solidFill>
            <a:srgbClr val="007E7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7015843" y="952500"/>
            <a:ext cx="4287004" cy="8213271"/>
          </a:xfrm>
          <a:prstGeom prst="roundRect">
            <a:avLst>
              <a:gd name="adj" fmla="val 3412"/>
            </a:avLst>
          </a:prstGeom>
          <a:noFill/>
          <a:ln w="38100">
            <a:solidFill>
              <a:srgbClr val="007E7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430"/>
          <a:stretch/>
        </p:blipFill>
        <p:spPr>
          <a:xfrm>
            <a:off x="7186219" y="1114455"/>
            <a:ext cx="3946251" cy="7924779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7010400" y="952500"/>
            <a:ext cx="4287004" cy="8215974"/>
          </a:xfrm>
          <a:prstGeom prst="roundRect">
            <a:avLst>
              <a:gd name="adj" fmla="val 3412"/>
            </a:avLst>
          </a:prstGeom>
          <a:solidFill>
            <a:srgbClr val="007E7E">
              <a:alpha val="38000"/>
            </a:srgbClr>
          </a:solidFill>
          <a:ln w="38100">
            <a:solidFill>
              <a:srgbClr val="007E7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6972300" y="3705234"/>
            <a:ext cx="4343400" cy="0"/>
          </a:xfrm>
          <a:prstGeom prst="straightConnector1">
            <a:avLst/>
          </a:prstGeom>
          <a:ln w="66675">
            <a:solidFill>
              <a:srgbClr val="007E7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467600" y="3171834"/>
            <a:ext cx="3352800" cy="1323439"/>
          </a:xfrm>
          <a:prstGeom prst="rect">
            <a:avLst/>
          </a:prstGeom>
          <a:solidFill>
            <a:schemeClr val="bg1"/>
          </a:solidFill>
          <a:ln>
            <a:solidFill>
              <a:srgbClr val="007E7E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07E7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max-width: </a:t>
            </a:r>
            <a:r>
              <a:rPr lang="en-US" altLang="ko-KR" sz="4000" dirty="0" smtClean="0">
                <a:solidFill>
                  <a:srgbClr val="007E7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600px</a:t>
            </a:r>
            <a:endParaRPr lang="ko-KR" altLang="en-US" sz="4000" dirty="0">
              <a:solidFill>
                <a:srgbClr val="007E7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432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66800" y="0"/>
            <a:ext cx="4419600" cy="10287000"/>
          </a:xfrm>
          <a:prstGeom prst="rect">
            <a:avLst/>
          </a:prstGeom>
          <a:solidFill>
            <a:srgbClr val="007E7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" name="Object 5"/>
          <p:cNvSpPr txBox="1"/>
          <p:nvPr/>
        </p:nvSpPr>
        <p:spPr>
          <a:xfrm>
            <a:off x="0" y="952500"/>
            <a:ext cx="7148057" cy="123495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5400" kern="0" spc="-200" dirty="0" smtClean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HECandybarmiri"/>
              </a:rPr>
              <a:t>07  </a:t>
            </a:r>
            <a:r>
              <a:rPr lang="ko-KR" altLang="en-US" sz="5400" kern="0" spc="-2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HECandybarmiri"/>
              </a:rPr>
              <a:t>프로젝트 리뷰</a:t>
            </a:r>
            <a:endParaRPr lang="en-US" altLang="ko-KR" sz="5400" kern="0" spc="-200" dirty="0" smtClean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THECandybarmiri"/>
            </a:endParaRPr>
          </a:p>
        </p:txBody>
      </p:sp>
    </p:spTree>
    <p:extLst>
      <p:ext uri="{BB962C8B-B14F-4D97-AF65-F5344CB8AC3E}">
        <p14:creationId xmlns:p14="http://schemas.microsoft.com/office/powerpoint/2010/main" val="119960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0" y="486370"/>
            <a:ext cx="7848600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540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07 </a:t>
            </a:r>
            <a:r>
              <a:rPr lang="ko-KR" altLang="en-US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프로젝트 리뷰</a:t>
            </a:r>
            <a:endParaRPr lang="ko-KR" altLang="en-US" sz="5400" dirty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7" name="평행 사변형 16"/>
          <p:cNvSpPr/>
          <p:nvPr/>
        </p:nvSpPr>
        <p:spPr>
          <a:xfrm flipH="1">
            <a:off x="-152400" y="1333500"/>
            <a:ext cx="8458200" cy="76200"/>
          </a:xfrm>
          <a:prstGeom prst="parallelogram">
            <a:avLst>
              <a:gd name="adj" fmla="val 175948"/>
            </a:avLst>
          </a:prstGeom>
          <a:solidFill>
            <a:srgbClr val="007E7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095864"/>
              </p:ext>
            </p:extLst>
          </p:nvPr>
        </p:nvGraphicFramePr>
        <p:xfrm>
          <a:off x="762000" y="2019300"/>
          <a:ext cx="16611600" cy="739959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3272473305"/>
                    </a:ext>
                  </a:extLst>
                </a:gridCol>
                <a:gridCol w="14935200">
                  <a:extLst>
                    <a:ext uri="{9D8B030D-6E8A-4147-A177-3AD203B41FA5}">
                      <a16:colId xmlns:a16="http://schemas.microsoft.com/office/drawing/2014/main" val="2308652916"/>
                    </a:ext>
                  </a:extLst>
                </a:gridCol>
              </a:tblGrid>
              <a:tr h="2362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최재현</a:t>
                      </a:r>
                      <a:endParaRPr lang="ko-KR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9125" marR="9125" marT="91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EAEA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 안녕하세요 최재현 입니다 처음으로 프로젝트를 시작하고 막상 제작에 돌입하니  어떻게 만들어야 하는지 그동안 배운 내용은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머리속에서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 뒤죽박죽 이고 막막한 심정과 걱정이 앞섰습니다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.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하지만 팀원들과 같이  의견과 생각들을 모아 프로젝트를 기획하고 협업을 통해 </a:t>
                      </a:r>
                      <a:r>
                        <a:rPr lang="en-US" altLang="ko-KR" sz="1600" dirty="0" err="1" smtClean="0">
                          <a:solidFill>
                            <a:schemeClr val="tx1"/>
                          </a:solidFill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ChochBuy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라는 프로그램을 같이 만들어 나가다 보니</a:t>
                      </a:r>
                    </a:p>
                    <a:p>
                      <a:pPr lvl="0" algn="l"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그동안 수업에서 외계어로만 들리던 프로그래밍 용어들과 개념이   화면으로 구현이 되고   데이터 베이스에서 자료를 꺼내 와 활용을 하며 작업을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하다보니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  그간 어렵고 혼란스럽게 만 느껴지던 용어와 개념들을 이해하고 숙지 할 수 있었습니다 데이터 베이스의 기능을 이용하여 코드의 복잡도를 좀더 줄일 수 있는 방법에 대해 고민을 많이 해 보았지만 아직 실력이 되지 않아 스파게티 코드로만 남았지만 좀더 데이터 베이스와 친해 지고 싶은 열망이 생겼습니다  사실 처음에 데이터 베이스 쿼리 문들을 보며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이런것들을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 내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머리속에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 왜 넣어야 하는지 필요성을 못 느끼던 제가 선생님 수업하실 때 한글자라도 더 머리에 담지 못한 것에 후회가 되었습니다 이제는 한 글자 한 글자 꼼꼼히 잘 정리해서 온전한 내 것으로 만들고 싶은 마음 뿐 입니다 그리고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고난한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 개발과정에서 서로 어떤 방식으로 서로의 의견을 조율하고 개발하며 같이 발전할 수 있는 방법을 고민할 수 있었던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뜻깊은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 시간이었습니다 저의 형편없는 코딩 실력을 참아주며 같이 작업해준 팀원들과 저희의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교육에힘써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 주신 선생님께 감사의 마음을 전하고 싶습니다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08000" marR="9125" marT="91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04051208"/>
                  </a:ext>
                </a:extLst>
              </a:tr>
              <a:tr h="18288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장우혁</a:t>
                      </a:r>
                      <a:endParaRPr lang="ko-KR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9125" marR="9125" marT="91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EAE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 나는 이번 한 달 프로젝트를 통해 팀원 간의 소통이 얼마나 중요한 비중을 차지한다는 것을 다시 한번 느끼게 되었다</a:t>
                      </a:r>
                      <a:r>
                        <a:rPr lang="en-US" altLang="ko-KR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. </a:t>
                      </a:r>
                      <a:r>
                        <a:rPr lang="ko-KR" altLang="en-US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처음에는 각자 만들고 싶은 사이트나 구현해보고 싶은 기능들이 있었기에 의견 충돌도 일어나고</a:t>
                      </a:r>
                      <a:r>
                        <a:rPr lang="en-US" altLang="ko-KR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 </a:t>
                      </a:r>
                      <a:r>
                        <a:rPr lang="ko-KR" altLang="en-US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조금만 건들면 발생하는 오류와 부족한 실력 때문에 자신감이 많이 떨어지고 막막했지만</a:t>
                      </a:r>
                      <a:r>
                        <a:rPr lang="en-US" altLang="ko-KR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서로 소통하고 자신의 일처럼 도와주는 좋은 팀원들</a:t>
                      </a:r>
                      <a:r>
                        <a:rPr lang="en-US" altLang="ko-KR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 </a:t>
                      </a:r>
                      <a:r>
                        <a:rPr lang="ko-KR" altLang="en-US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하나라도 더 알려주려고 노력해주시는 선생님이 계셔서 전문적인 작품은 아니지만</a:t>
                      </a:r>
                      <a:r>
                        <a:rPr lang="en-US" altLang="ko-KR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좋은 작품을 만들 수 있게 되었다</a:t>
                      </a:r>
                      <a:r>
                        <a:rPr lang="en-US" altLang="ko-KR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. </a:t>
                      </a:r>
                      <a:r>
                        <a:rPr lang="ko-KR" altLang="en-US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또한 </a:t>
                      </a:r>
                      <a:r>
                        <a:rPr lang="en-US" altLang="ko-KR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spring </a:t>
                      </a:r>
                      <a:r>
                        <a:rPr lang="ko-KR" altLang="en-US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이해도가 경로 관련 부분에서 많이 어려웠었는데</a:t>
                      </a:r>
                      <a:r>
                        <a:rPr lang="en-US" altLang="ko-KR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이번 프로젝트를 통해 </a:t>
                      </a:r>
                      <a:r>
                        <a:rPr lang="en-US" altLang="ko-KR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spring MVC</a:t>
                      </a:r>
                      <a:r>
                        <a:rPr lang="en-US" altLang="ko-KR" sz="1600" baseline="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 </a:t>
                      </a:r>
                      <a:r>
                        <a:rPr lang="ko-KR" altLang="en-US" sz="1600" baseline="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패턴</a:t>
                      </a:r>
                      <a:r>
                        <a:rPr lang="ko-KR" altLang="en-US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에 대한 이해</a:t>
                      </a:r>
                      <a:r>
                        <a:rPr lang="en-US" altLang="ko-KR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프론트 백엔드 부분</a:t>
                      </a:r>
                      <a:r>
                        <a:rPr lang="en-US" altLang="ko-KR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협업할 때 코드 가독성의 중요도</a:t>
                      </a:r>
                      <a:r>
                        <a:rPr lang="en-US" altLang="ko-KR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DB</a:t>
                      </a:r>
                      <a:r>
                        <a:rPr lang="ko-KR" altLang="en-US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처리</a:t>
                      </a:r>
                      <a:r>
                        <a:rPr lang="en-US" altLang="ko-KR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주석의 활용 등 다시 한번 확실하게 이해할 수 있었던 좋은 기회였다</a:t>
                      </a:r>
                      <a:r>
                        <a:rPr lang="en-US" altLang="ko-KR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. </a:t>
                      </a:r>
                      <a:r>
                        <a:rPr lang="ko-KR" altLang="en-US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공부를 소홀히 한 탓에 팀원분들 너무 미안했고</a:t>
                      </a:r>
                      <a:r>
                        <a:rPr lang="en-US" altLang="ko-KR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추후 취업을 위해서라도 개인적으로 공부를 정말 열심히 해야 할 것 같다고 많이 느꼈다</a:t>
                      </a:r>
                      <a:r>
                        <a:rPr lang="en-US" altLang="ko-KR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. </a:t>
                      </a:r>
                      <a:r>
                        <a:rPr lang="ko-KR" altLang="en-US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감사했습니다</a:t>
                      </a:r>
                      <a:r>
                        <a:rPr lang="en-US" altLang="ko-KR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!</a:t>
                      </a:r>
                      <a:endParaRPr lang="ko-KR" altLang="en-US" sz="1600" dirty="0" smtClean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08000" marR="9125" marT="91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2911911"/>
                  </a:ext>
                </a:extLst>
              </a:tr>
              <a:tr h="22098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이혜미</a:t>
                      </a:r>
                      <a:endParaRPr lang="ko-KR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9125" marR="9125" marT="91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EAEA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u="none" strike="noStrike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　막연히 </a:t>
                      </a:r>
                      <a:r>
                        <a:rPr lang="en-US" altLang="ko-KR" sz="1600" u="none" strike="noStrike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API</a:t>
                      </a:r>
                      <a:r>
                        <a:rPr lang="ko-KR" altLang="en-US" sz="1600" u="none" strike="noStrike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를 써보고 싶다는 마음에 로그인</a:t>
                      </a:r>
                      <a:r>
                        <a:rPr lang="en-US" altLang="ko-KR" sz="1600" u="none" strike="noStrike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600" u="none" strike="noStrike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회원가입 부분을 맡았는데</a:t>
                      </a:r>
                      <a:r>
                        <a:rPr lang="en-US" altLang="ko-KR" sz="1600" u="none" strike="noStrike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600" u="none" strike="noStrike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생각보다 신경 써야 할 부분이 많아서 공부를 많이 해야 했다</a:t>
                      </a:r>
                      <a:r>
                        <a:rPr lang="en-US" altLang="ko-KR" sz="1600" u="none" strike="noStrike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.</a:t>
                      </a:r>
                    </a:p>
                    <a:p>
                      <a:pPr algn="l" fontAlgn="ctr"/>
                      <a:r>
                        <a:rPr lang="ko-KR" altLang="en-US" sz="1600" u="none" strike="noStrike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개발 과정에서 아이디와 비밀번호로 개인정보를 받아서 데이터베이스에 저장하는 부분이 부담스럽게 느껴져 여러 사이트와 애플리케이션을 보며 동향을 파악하려 했고</a:t>
                      </a:r>
                      <a:r>
                        <a:rPr lang="en-US" altLang="ko-KR" sz="1600" u="none" strike="noStrike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600" u="none" strike="noStrike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휴대폰 번호로 로그인 을 하는 것이 사용자 입장에서도 편리하고 향후 </a:t>
                      </a:r>
                      <a:r>
                        <a:rPr lang="en-US" altLang="ko-KR" sz="1600" u="none" strike="noStrike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PASS</a:t>
                      </a:r>
                      <a:r>
                        <a:rPr lang="ko-KR" altLang="en-US" sz="1600" u="none" strike="noStrike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와 같은 간편 확인 서비스를 함께 사용하게 된다면 개발자와 관리자 입장에서도 부담이 적을 것 같았다</a:t>
                      </a:r>
                      <a:r>
                        <a:rPr lang="en-US" altLang="ko-KR" sz="1600" u="none" strike="noStrike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. </a:t>
                      </a:r>
                      <a:r>
                        <a:rPr lang="ko-KR" altLang="en-US" sz="1600" u="none" strike="noStrike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그리고 실제로 구글이나 마이크로소프트와 같은 글로벌 기업에서도 휴대폰 번호로 로그인하고 있어 믿음이 갔다</a:t>
                      </a:r>
                      <a:r>
                        <a:rPr lang="en-US" altLang="ko-KR" sz="1600" u="none" strike="noStrike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. </a:t>
                      </a:r>
                      <a:r>
                        <a:rPr lang="ko-KR" altLang="en-US" sz="1600" u="none" strike="noStrike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다만 사용자가 휴대폰 번호를 변경하면 계정을 잃어버릴 경우가 생길 수 있어 이 부분을 보완하기 위해 </a:t>
                      </a:r>
                      <a:r>
                        <a:rPr lang="en-US" altLang="ko-KR" sz="1600" u="none" strike="noStrike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uuid</a:t>
                      </a:r>
                      <a:r>
                        <a:rPr lang="ko-KR" altLang="en-US" sz="1600" u="none" strike="noStrike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를 활용하기로 했다</a:t>
                      </a:r>
                      <a:r>
                        <a:rPr lang="en-US" altLang="ko-KR" sz="1600" u="none" strike="noStrike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. </a:t>
                      </a:r>
                      <a:r>
                        <a:rPr lang="ko-KR" altLang="en-US" sz="1600" u="none" strike="noStrike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다른 부분은 이 사이트가 앱으로 만들어질 때를 대비하여 모바일로 봤을 때도 편리할 수 있도록 과정을 쪼개서 구현했다</a:t>
                      </a:r>
                      <a:r>
                        <a:rPr lang="en-US" altLang="ko-KR" sz="1600" u="none" strike="noStrike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. </a:t>
                      </a:r>
                      <a:r>
                        <a:rPr lang="ko-KR" altLang="en-US" sz="1600" u="none" strike="noStrike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프로젝트를 진행하며 내가 모르는 부분에 대해서 더 정확하게 파악할 수 있었고 이런 부분을 공부해가며 문제를 해결해 나갈 수 있어서 개인적으로 괴롭지만 알찬 시간이었다</a:t>
                      </a:r>
                      <a:r>
                        <a:rPr lang="en-US" altLang="ko-KR" sz="1600" u="none" strike="noStrike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. </a:t>
                      </a:r>
                    </a:p>
                    <a:p>
                      <a:pPr algn="l" fontAlgn="ctr"/>
                      <a:r>
                        <a:rPr lang="ko-KR" altLang="en-US" sz="1600" u="none" strike="noStrike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항상 더 많이 알려주려 하신 선생님께 감사드립니다</a:t>
                      </a:r>
                      <a:r>
                        <a:rPr lang="en-US" altLang="ko-KR" sz="1600" u="none" strike="noStrike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. </a:t>
                      </a:r>
                      <a:r>
                        <a:rPr lang="ko-KR" altLang="en-US" sz="1600" u="none" strike="noStrike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그리고 함께 </a:t>
                      </a:r>
                      <a:r>
                        <a:rPr lang="en-US" altLang="ko-KR" sz="1600" u="none" strike="noStrike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CHOCOBUY</a:t>
                      </a:r>
                      <a:r>
                        <a:rPr lang="ko-KR" altLang="en-US" sz="1600" u="none" strike="noStrike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프로젝트를 작업한 팀원 분들 모두 고생 많았습니다</a:t>
                      </a:r>
                      <a:r>
                        <a:rPr lang="en-US" altLang="ko-KR" sz="1600" u="none" strike="noStrike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.</a:t>
                      </a:r>
                    </a:p>
                  </a:txBody>
                  <a:tcPr marL="108000" marR="9125" marT="91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755102"/>
                  </a:ext>
                </a:extLst>
              </a:tr>
              <a:tr h="9987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심현정</a:t>
                      </a:r>
                      <a:endParaRPr lang="ko-KR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9125" marR="9125" marT="91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EAEA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u="none" strike="noStrike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　약 </a:t>
                      </a:r>
                      <a:r>
                        <a:rPr lang="en-US" altLang="ko-KR" sz="1600" u="none" strike="noStrike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6</a:t>
                      </a:r>
                      <a:r>
                        <a:rPr lang="ko-KR" altLang="en-US" sz="1600" u="none" strike="noStrike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주간 팀 프로젝트를 진행하고 느낀 점은 작업자들 간의 커뮤니케이션이 중요하고 서로 간에 어투나 말하는 분위기 또한 중요하다는 것을 느꼈습니다</a:t>
                      </a:r>
                      <a:r>
                        <a:rPr lang="en-US" altLang="ko-KR" sz="1600" u="none" strike="noStrike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. </a:t>
                      </a:r>
                      <a:r>
                        <a:rPr lang="ko-KR" altLang="en-US" sz="1600" u="none" strike="noStrike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자칫하면 작업하면서 서로 오해하거나 맘이 상할 수 있기 때문에 작업 기술뿐만 아니라 소통의 기술도 필요한 것 같습니다</a:t>
                      </a:r>
                      <a:r>
                        <a:rPr lang="en-US" altLang="ko-KR" sz="1600" u="none" strike="noStrike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. </a:t>
                      </a:r>
                      <a:r>
                        <a:rPr lang="ko-KR" altLang="en-US" sz="1600" u="none" strike="noStrike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그리고 작업 부분에서는 기획부터 디자인</a:t>
                      </a:r>
                      <a:r>
                        <a:rPr lang="en-US" altLang="ko-KR" sz="1600" u="none" strike="noStrike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600" u="none" strike="noStrike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프런트</a:t>
                      </a:r>
                      <a:r>
                        <a:rPr lang="en-US" altLang="ko-KR" sz="1600" u="none" strike="noStrike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600" u="none" strike="noStrike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백엔드 부분까지 모두 작업해볼 수 있는 경험을 쌓을 수 있던 좋은 기회였습니다</a:t>
                      </a:r>
                      <a:r>
                        <a:rPr lang="en-US" altLang="ko-KR" sz="1600" u="none" strike="noStrike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.</a:t>
                      </a:r>
                    </a:p>
                  </a:txBody>
                  <a:tcPr marL="108000" marR="9125" marT="91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1065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571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평행 사변형 16"/>
          <p:cNvSpPr/>
          <p:nvPr/>
        </p:nvSpPr>
        <p:spPr>
          <a:xfrm flipH="1">
            <a:off x="-152400" y="1333500"/>
            <a:ext cx="8458200" cy="76200"/>
          </a:xfrm>
          <a:prstGeom prst="parallelogram">
            <a:avLst>
              <a:gd name="adj" fmla="val 175948"/>
            </a:avLst>
          </a:prstGeom>
          <a:solidFill>
            <a:srgbClr val="007E7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486370"/>
            <a:ext cx="7848600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540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07 </a:t>
            </a:r>
            <a:r>
              <a:rPr lang="ko-KR" altLang="en-US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프로젝트 리뷰</a:t>
            </a:r>
            <a:endParaRPr lang="ko-KR" altLang="en-US" sz="5400" dirty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747771"/>
              </p:ext>
            </p:extLst>
          </p:nvPr>
        </p:nvGraphicFramePr>
        <p:xfrm>
          <a:off x="762000" y="2019300"/>
          <a:ext cx="16611600" cy="701364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3272473305"/>
                    </a:ext>
                  </a:extLst>
                </a:gridCol>
                <a:gridCol w="14935200">
                  <a:extLst>
                    <a:ext uri="{9D8B030D-6E8A-4147-A177-3AD203B41FA5}">
                      <a16:colId xmlns:a16="http://schemas.microsoft.com/office/drawing/2014/main" val="2308652916"/>
                    </a:ext>
                  </a:extLst>
                </a:gridCol>
              </a:tblGrid>
              <a:tr h="16398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신예정</a:t>
                      </a:r>
                      <a:endParaRPr lang="ko-KR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9125" marR="9125" marT="91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EAEAE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1600" u="none" strike="noStrike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　</a:t>
                      </a:r>
                      <a:r>
                        <a:rPr lang="ko-KR" altLang="en-US" sz="1600" dirty="0" smtClean="0">
                          <a:latin typeface="G마켓 산스 TTF Light"/>
                          <a:ea typeface="G마켓 산스 TTF Light"/>
                        </a:rPr>
                        <a:t>채팅 페이지를 구현하면서 웹 소켓 통신만을 생각했는데 </a:t>
                      </a:r>
                      <a:r>
                        <a:rPr lang="en-US" altLang="ko-KR" sz="1600" dirty="0" smtClean="0">
                          <a:latin typeface="G마켓 산스 TTF Light"/>
                          <a:ea typeface="G마켓 산스 TTF Light"/>
                        </a:rPr>
                        <a:t>Ajax</a:t>
                      </a:r>
                      <a:r>
                        <a:rPr lang="ko-KR" altLang="en-US" sz="1600" dirty="0" smtClean="0">
                          <a:latin typeface="G마켓 산스 TTF Light"/>
                          <a:ea typeface="G마켓 산스 TTF Light"/>
                        </a:rPr>
                        <a:t>를 활용해 실시간 채팅처럼 보이게끔 하며 어렵지 않게 구현할 수 있다는 방법을 배우면서 복잡하게 생각하는 것보다 더 다양하게 생각을 해 볼 수 있었고</a:t>
                      </a:r>
                      <a:r>
                        <a:rPr lang="en-US" altLang="ko-KR" sz="1600" dirty="0" smtClean="0">
                          <a:latin typeface="G마켓 산스 TTF Light"/>
                          <a:ea typeface="G마켓 산스 TTF Light"/>
                        </a:rPr>
                        <a:t>, </a:t>
                      </a:r>
                      <a:r>
                        <a:rPr lang="ko-KR" altLang="en-US" sz="1600" dirty="0" smtClean="0">
                          <a:latin typeface="G마켓 산스 TTF Light"/>
                          <a:ea typeface="G마켓 산스 TTF Light"/>
                        </a:rPr>
                        <a:t>직접 </a:t>
                      </a:r>
                      <a:r>
                        <a:rPr lang="en-US" altLang="ko-KR" sz="1600" dirty="0" smtClean="0">
                          <a:latin typeface="G마켓 산스 TTF Light"/>
                          <a:ea typeface="G마켓 산스 TTF Light"/>
                        </a:rPr>
                        <a:t>DB </a:t>
                      </a:r>
                      <a:r>
                        <a:rPr lang="ko-KR" altLang="en-US" sz="1600" dirty="0" smtClean="0">
                          <a:latin typeface="G마켓 산스 TTF Light"/>
                          <a:ea typeface="G마켓 산스 TTF Light"/>
                        </a:rPr>
                        <a:t>설계를 하고 코드를 짜보고 많은 오류를 내보면서 코드의 흐름을 이해할 수 있었습니다</a:t>
                      </a:r>
                      <a:r>
                        <a:rPr lang="en-US" altLang="ko-KR" sz="1600" dirty="0" smtClean="0">
                          <a:latin typeface="G마켓 산스 TTF Light"/>
                          <a:ea typeface="G마켓 산스 TTF Light"/>
                        </a:rPr>
                        <a:t>. </a:t>
                      </a:r>
                      <a:r>
                        <a:rPr lang="ko-KR" altLang="en-US" sz="1600" dirty="0" smtClean="0">
                          <a:latin typeface="G마켓 산스 TTF Light"/>
                          <a:ea typeface="G마켓 산스 TTF Light"/>
                        </a:rPr>
                        <a:t>팀원들이 만든 다른 페이지를 보며 저도 </a:t>
                      </a:r>
                      <a:r>
                        <a:rPr lang="en-US" altLang="ko-KR" sz="1600" dirty="0" smtClean="0">
                          <a:latin typeface="G마켓 산스 TTF Light"/>
                          <a:ea typeface="G마켓 산스 TTF Light"/>
                        </a:rPr>
                        <a:t>API</a:t>
                      </a:r>
                      <a:r>
                        <a:rPr lang="ko-KR" altLang="en-US" sz="1600" dirty="0" smtClean="0">
                          <a:latin typeface="G마켓 산스 TTF Light"/>
                          <a:ea typeface="G마켓 산스 TTF Light"/>
                        </a:rPr>
                        <a:t>를 활용에 관한 공부의 필요성을 느꼈습니다</a:t>
                      </a:r>
                      <a:r>
                        <a:rPr lang="en-US" altLang="ko-KR" sz="1600" dirty="0" smtClean="0">
                          <a:latin typeface="G마켓 산스 TTF Light"/>
                          <a:ea typeface="G마켓 산스 TTF Light"/>
                        </a:rPr>
                        <a:t>. 1</a:t>
                      </a:r>
                      <a:r>
                        <a:rPr lang="ko-KR" altLang="en-US" sz="1600" dirty="0" smtClean="0">
                          <a:latin typeface="G마켓 산스 TTF Light"/>
                          <a:ea typeface="G마켓 산스 TTF Light"/>
                        </a:rPr>
                        <a:t>인 가구가 급증하며</a:t>
                      </a:r>
                      <a:r>
                        <a:rPr lang="en-US" altLang="ko-KR" sz="1600" dirty="0" smtClean="0">
                          <a:latin typeface="G마켓 산스 TTF Light"/>
                          <a:ea typeface="G마켓 산스 TTF Light"/>
                        </a:rPr>
                        <a:t>, </a:t>
                      </a:r>
                      <a:r>
                        <a:rPr lang="ko-KR" altLang="en-US" sz="1600" dirty="0" smtClean="0">
                          <a:latin typeface="G마켓 산스 TTF Light"/>
                          <a:ea typeface="G마켓 산스 TTF Light"/>
                        </a:rPr>
                        <a:t>코로나 시대에 알맞은 주제로 진행한 것 같다는 생각이 듭니다</a:t>
                      </a:r>
                      <a:r>
                        <a:rPr lang="en-US" altLang="ko-KR" sz="1600" dirty="0" smtClean="0">
                          <a:latin typeface="G마켓 산스 TTF Light"/>
                          <a:ea typeface="G마켓 산스 TTF Light"/>
                        </a:rPr>
                        <a:t>. </a:t>
                      </a:r>
                      <a:r>
                        <a:rPr lang="ko-KR" altLang="en-US" sz="1600" dirty="0" smtClean="0">
                          <a:latin typeface="G마켓 산스 TTF Light"/>
                          <a:ea typeface="G마켓 산스 TTF Light"/>
                        </a:rPr>
                        <a:t>각박한 세상에서 인정을 나눌 수 있는 사이트라 더 보람 있는 프로젝트였던 것 같습니다</a:t>
                      </a:r>
                      <a:r>
                        <a:rPr lang="en-US" altLang="ko-KR" sz="1600" dirty="0" smtClean="0">
                          <a:latin typeface="G마켓 산스 TTF Light"/>
                          <a:ea typeface="G마켓 산스 TTF Light"/>
                        </a:rPr>
                        <a:t>. </a:t>
                      </a:r>
                      <a:r>
                        <a:rPr lang="ko-KR" altLang="en-US" sz="1600" dirty="0" smtClean="0">
                          <a:latin typeface="G마켓 산스 TTF Light"/>
                          <a:ea typeface="G마켓 산스 TTF Light"/>
                        </a:rPr>
                        <a:t>그러나 팀 프로젝트 시작 전부터 내 실력이 부족함을 누구보다 잘 알고 있어서 팀에게 누가 되지 않을까 많은 걱정과 엄청난 스트레스가 있었지만 좋은 선생님을 만나 무사히 프로젝트를 마칠 수 있었습니다</a:t>
                      </a:r>
                      <a:r>
                        <a:rPr lang="en-US" altLang="ko-KR" sz="1600" dirty="0" smtClean="0">
                          <a:latin typeface="G마켓 산스 TTF Light"/>
                          <a:ea typeface="G마켓 산스 TTF Light"/>
                        </a:rPr>
                        <a:t>. </a:t>
                      </a:r>
                      <a:r>
                        <a:rPr lang="ko-KR" altLang="en-US" sz="1600" dirty="0" smtClean="0">
                          <a:latin typeface="G마켓 산스 TTF Light"/>
                          <a:ea typeface="G마켓 산스 TTF Light"/>
                        </a:rPr>
                        <a:t>콘솔 창에 구구단 출력만 가능했던 내가 부족하지만</a:t>
                      </a:r>
                      <a:r>
                        <a:rPr lang="en-US" altLang="ko-KR" sz="1600" dirty="0" smtClean="0">
                          <a:latin typeface="G마켓 산스 TTF Light"/>
                          <a:ea typeface="G마켓 산스 TTF Light"/>
                        </a:rPr>
                        <a:t>, </a:t>
                      </a:r>
                      <a:r>
                        <a:rPr lang="ko-KR" altLang="en-US" sz="1600" dirty="0" smtClean="0">
                          <a:latin typeface="G마켓 산스 TTF Light"/>
                          <a:ea typeface="G마켓 산스 TTF Light"/>
                        </a:rPr>
                        <a:t>코드를 조금씩 이해하고 짤 수 있게 되었습니다</a:t>
                      </a:r>
                      <a:r>
                        <a:rPr lang="en-US" altLang="ko-KR" sz="1600" dirty="0" smtClean="0">
                          <a:latin typeface="G마켓 산스 TTF Light"/>
                          <a:ea typeface="G마켓 산스 TTF Light"/>
                        </a:rPr>
                        <a:t>. </a:t>
                      </a:r>
                      <a:r>
                        <a:rPr lang="ko-KR" altLang="en-US" sz="1600" dirty="0" smtClean="0">
                          <a:latin typeface="G마켓 산스 TTF Light"/>
                          <a:ea typeface="G마켓 산스 TTF Light"/>
                        </a:rPr>
                        <a:t>조금 더 빨리 자신감을 가졌으면 더 좋은 결과물이 나왔을 것 같아 아쉬움이 남습니다</a:t>
                      </a:r>
                      <a:r>
                        <a:rPr lang="en-US" altLang="ko-KR" sz="1600" dirty="0" smtClean="0">
                          <a:latin typeface="G마켓 산스 TTF Light"/>
                          <a:ea typeface="G마켓 산스 TTF Light"/>
                        </a:rPr>
                        <a:t>.</a:t>
                      </a:r>
                      <a:endParaRPr lang="ko-KR" altLang="en-US" sz="1600" dirty="0">
                        <a:latin typeface="G마켓 산스 TTF Light"/>
                        <a:ea typeface="G마켓 산스 TTF Light"/>
                      </a:endParaRPr>
                    </a:p>
                  </a:txBody>
                  <a:tcPr marL="108000" marR="9125" marT="91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7065245"/>
                  </a:ext>
                </a:extLst>
              </a:tr>
              <a:tr h="193414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민지홍</a:t>
                      </a:r>
                      <a:endParaRPr lang="ko-KR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9125" marR="9125" marT="91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EAEA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u="none" strike="noStrike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　</a:t>
                      </a:r>
                      <a:r>
                        <a:rPr lang="ko-KR" altLang="en-US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제품의 기획부터 디버깅까지</a:t>
                      </a:r>
                      <a:r>
                        <a:rPr lang="en-US" altLang="ko-KR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수업 시간에 배운 내용들을 직접 사용하고 경험해보며 의미 있게 복습해 볼 수 있는 시간이 되었던 것 같습니다</a:t>
                      </a:r>
                      <a:r>
                        <a:rPr lang="en-US" altLang="ko-KR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. </a:t>
                      </a:r>
                      <a:r>
                        <a:rPr lang="ko-KR" altLang="en-US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이번 프로젝트를 진행하며 배웠어도 어렵게만 느껴지던 개발이 점점 재미있게 느껴지기 시작했고</a:t>
                      </a:r>
                      <a:r>
                        <a:rPr lang="en-US" altLang="ko-KR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결국 이전보다 더욱 흥미를 느낄 수 있게 되었습니다</a:t>
                      </a:r>
                      <a:r>
                        <a:rPr lang="en-US" altLang="ko-KR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. </a:t>
                      </a:r>
                      <a:r>
                        <a:rPr lang="en-US" altLang="ko-KR" sz="1600" u="none" strike="noStrike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CHOCOBUY</a:t>
                      </a:r>
                      <a:r>
                        <a:rPr lang="en-US" altLang="ko-KR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 </a:t>
                      </a:r>
                      <a:r>
                        <a:rPr lang="ko-KR" altLang="en-US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프로젝트 내에서 결제 파트를 맡아 작업을 하며 아임포트 </a:t>
                      </a:r>
                      <a:r>
                        <a:rPr lang="en-US" altLang="ko-KR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API</a:t>
                      </a:r>
                      <a:r>
                        <a:rPr lang="ko-KR" altLang="en-US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와 카카오지도 </a:t>
                      </a:r>
                      <a:r>
                        <a:rPr lang="en-US" altLang="ko-KR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API</a:t>
                      </a:r>
                      <a:r>
                        <a:rPr lang="ko-KR" altLang="en-US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를 다루면서 결과물을 도출하는 효율적인 방법에 대해 재고하는 계기가 되었고</a:t>
                      </a:r>
                      <a:r>
                        <a:rPr lang="en-US" altLang="ko-KR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수업만으로는 알기 어려울 수 있는 스킬들을 익힐 수 있게 되었습니다</a:t>
                      </a:r>
                      <a:r>
                        <a:rPr lang="en-US" altLang="ko-KR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. </a:t>
                      </a:r>
                      <a:r>
                        <a:rPr lang="ko-KR" altLang="en-US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그동안 다른 서비스들에서 당연하다 느끼며 사용했던 결제나 지도 출력 등의 기능을 스스로 세팅하고 구현하면서 크고 작은 에러를 겪어보며 현업 개발자분들의 노고를 간접적으로나마 체험해 볼 수 있었습니다</a:t>
                      </a:r>
                      <a:r>
                        <a:rPr lang="en-US" altLang="ko-KR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. </a:t>
                      </a:r>
                      <a:r>
                        <a:rPr lang="ko-KR" altLang="en-US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또한 팀원들과 소통하며 협업하는 것이 혼자 작업할 때보다 더 완벽한 결과물과 효율적인 제작과정으로 이어진다는 점에서 얼마나 중요한 부분인지를 다시 한번 깨달았습니다</a:t>
                      </a:r>
                      <a:r>
                        <a:rPr lang="en-US" altLang="ko-KR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. </a:t>
                      </a:r>
                      <a:r>
                        <a:rPr lang="ko-KR" altLang="en-US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저의 부족한 부분들을 채워주어 작업물을 완성까지 향하게끔 격려하고 도와주신 팀원분들과 선생님께 감사합니다</a:t>
                      </a:r>
                      <a:r>
                        <a:rPr lang="en-US" altLang="ko-KR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.</a:t>
                      </a:r>
                      <a:endParaRPr lang="ko-KR" altLang="en-US" sz="1600" dirty="0" smtClean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08000" marR="9125" marT="91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0069451"/>
                  </a:ext>
                </a:extLst>
              </a:tr>
              <a:tr h="16838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민성호</a:t>
                      </a:r>
                      <a:endParaRPr lang="ko-KR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9125" marR="9125" marT="91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EAEA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u="none" strike="noStrike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　</a:t>
                      </a:r>
                      <a:r>
                        <a:rPr lang="ko-KR" altLang="en-US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경험이 없었기에 아쉬운 점도 많았지만</a:t>
                      </a:r>
                      <a:r>
                        <a:rPr lang="en-US" altLang="ko-KR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경험이 없었기에 배우는 것도 많았습니다</a:t>
                      </a:r>
                      <a:r>
                        <a:rPr lang="en-US" altLang="ko-KR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.</a:t>
                      </a:r>
                      <a:r>
                        <a:rPr lang="ko-KR" altLang="en-US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모든 진행 상황마다 부족한 부분들이 있었던 것 같습니다</a:t>
                      </a:r>
                      <a:r>
                        <a:rPr lang="en-US" altLang="ko-KR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. </a:t>
                      </a:r>
                      <a:r>
                        <a:rPr lang="ko-KR" altLang="en-US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지식적으로 부족하고 기술적으로도 부족한 점이 많았습니다</a:t>
                      </a:r>
                      <a:r>
                        <a:rPr lang="en-US" altLang="ko-KR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. </a:t>
                      </a:r>
                      <a:r>
                        <a:rPr lang="ko-KR" altLang="en-US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하지만 기술적인 측면보다는 협업과 소통의 중요성에 대해 많이 깨닫게 되었습니다</a:t>
                      </a:r>
                      <a:r>
                        <a:rPr lang="en-US" altLang="ko-KR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. </a:t>
                      </a:r>
                      <a:r>
                        <a:rPr lang="ko-KR" altLang="en-US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기술적인 부분은 책과 인터넷 검색을 통해 쉽게 해결할 수 있었습니다</a:t>
                      </a:r>
                      <a:r>
                        <a:rPr lang="en-US" altLang="ko-KR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. </a:t>
                      </a:r>
                      <a:r>
                        <a:rPr lang="ko-KR" altLang="en-US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검색도 어려우면 아는 팀원에게 도움을 구하면 됐습니다</a:t>
                      </a:r>
                      <a:r>
                        <a:rPr lang="en-US" altLang="ko-KR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. </a:t>
                      </a:r>
                      <a:r>
                        <a:rPr lang="ko-KR" altLang="en-US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협업이라는 것은 단순히 각자 한 것을 합치는 분업이 아니라는 것을 알게 되었습니다</a:t>
                      </a:r>
                      <a:r>
                        <a:rPr lang="en-US" altLang="ko-KR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. </a:t>
                      </a:r>
                      <a:r>
                        <a:rPr lang="ko-KR" altLang="en-US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제가 느낀 협업이란 내가 하는 일이 팀에 어떤 역할인지를 알고</a:t>
                      </a:r>
                      <a:r>
                        <a:rPr lang="en-US" altLang="ko-KR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다른 파트에 어떤 영향을 미칠지 한 번 더 생각해 보는 것이었습니다</a:t>
                      </a:r>
                      <a:r>
                        <a:rPr lang="en-US" altLang="ko-KR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. </a:t>
                      </a:r>
                      <a:r>
                        <a:rPr lang="ko-KR" altLang="en-US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그러면 자연스럽게 관련 담당자와 자연스럽게 소통이 필요하고</a:t>
                      </a:r>
                      <a:r>
                        <a:rPr lang="en-US" altLang="ko-KR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사전에 필요한 부분은 조율도 하다 보면</a:t>
                      </a:r>
                      <a:r>
                        <a:rPr lang="en-US" altLang="ko-KR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600" dirty="0" smtClean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혼자 코드를 작성하더라도 내 코드가 아니라 팀의 코드를 작성하게 되는 것 같습니다</a:t>
                      </a:r>
                    </a:p>
                  </a:txBody>
                  <a:tcPr marL="108000" marR="9125" marT="91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9239660"/>
                  </a:ext>
                </a:extLst>
              </a:tr>
              <a:tr h="17558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김혜린</a:t>
                      </a:r>
                      <a:endParaRPr lang="ko-KR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9125" marR="9125" marT="91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EAE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u="none" strike="noStrike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　</a:t>
                      </a:r>
                      <a:r>
                        <a:rPr lang="ko-KR" altLang="en-US" sz="1600" u="none" strike="noStrike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프로젝트를 시작하며 팀원들과 함께 작업을 하기 위해서는 절차와 형식이 필요하고</a:t>
                      </a:r>
                      <a:r>
                        <a:rPr lang="en-US" altLang="ko-KR" sz="1600" u="none" strike="noStrike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600" u="none" strike="noStrike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작업 순서에 대한 이해가 필요하다는 것을 느꼈습니다</a:t>
                      </a:r>
                      <a:r>
                        <a:rPr lang="en-US" altLang="ko-KR" sz="1600" u="none" strike="noStrike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. </a:t>
                      </a:r>
                      <a:r>
                        <a:rPr lang="ko-KR" altLang="en-US" sz="1600" u="none" strike="noStrike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단순한 프로그램이 아닌 실무 프로젝트에 준하는 프로젝트를 진행하면서 프로젝트의 기획 및 설계</a:t>
                      </a:r>
                      <a:r>
                        <a:rPr lang="en-US" altLang="ko-KR" sz="1600" u="none" strike="noStrike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600" u="none" strike="noStrike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구현</a:t>
                      </a:r>
                      <a:r>
                        <a:rPr lang="en-US" altLang="ko-KR" sz="1600" u="none" strike="noStrike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600" u="none" strike="noStrike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통합 작업을 거치며 스프링프레임워크에 대한 이해도도 높아졌으며</a:t>
                      </a:r>
                      <a:r>
                        <a:rPr lang="en-US" altLang="ko-KR" sz="1600" u="none" strike="noStrike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600" u="none" strike="noStrike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데이터가 어떻게 흘러가는지에 대한 흐름이 보이기 시작하니 데이터베이스를 핸들링하면서 데이터 테이블의 구조와 제약 조건</a:t>
                      </a:r>
                      <a:r>
                        <a:rPr lang="en-US" altLang="ko-KR" sz="1600" u="none" strike="noStrike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600" u="none" strike="noStrike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각 테이블의 상관관계를 돌아볼 수 있는 계기가 되었습니다</a:t>
                      </a:r>
                      <a:r>
                        <a:rPr lang="en-US" altLang="ko-KR" sz="1600" u="none" strike="noStrike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. </a:t>
                      </a:r>
                      <a:r>
                        <a:rPr lang="ko-KR" altLang="en-US" sz="1600" u="none" strike="noStrike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초반에는 기한이 넉넉하다고 생각했지만</a:t>
                      </a:r>
                      <a:r>
                        <a:rPr lang="en-US" altLang="ko-KR" sz="1600" u="none" strike="noStrike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600" u="none" strike="noStrike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호스팅 후에 실제 웹상에서의 파일 저장 경로를 다시 수정하는 등 에러를 해결하는 시간을 가지면서 정해진 기간 내에 마무리하기 위해서는 초심을 잃지 않고 늘 성실하게 임하는 것이 가장 중요하다고 생각하게 되었습니다</a:t>
                      </a:r>
                      <a:r>
                        <a:rPr lang="en-US" altLang="ko-KR" sz="1600" u="none" strike="noStrike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. </a:t>
                      </a:r>
                      <a:r>
                        <a:rPr lang="ko-KR" altLang="en-US" sz="1600" u="none" strike="noStrike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개인으로 작업했다면 알 수 없었을 경험을 할 수 있도록 도와주신 팀원분들과 선생님께 감사의 말을 전해드리고 싶습니다</a:t>
                      </a:r>
                      <a:r>
                        <a:rPr lang="en-US" altLang="ko-KR" sz="1600" u="none" strike="noStrike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.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08000" marR="9125" marT="91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73897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702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E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706903"/>
            <a:ext cx="7315200" cy="715066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343400" y="4610100"/>
            <a:ext cx="9982200" cy="1981200"/>
          </a:xfrm>
          <a:prstGeom prst="rect">
            <a:avLst/>
          </a:prstGeom>
          <a:solidFill>
            <a:schemeClr val="bg1">
              <a:alpha val="72000"/>
            </a:schemeClr>
          </a:solidFill>
          <a:ln w="57150">
            <a:solidFill>
              <a:srgbClr val="007E7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5200" y="5092868"/>
            <a:ext cx="4114800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6000" dirty="0" smtClean="0">
                <a:solidFill>
                  <a:srgbClr val="007E7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감사합니다</a:t>
            </a:r>
            <a:r>
              <a:rPr lang="en-US" altLang="ko-KR" sz="6000" dirty="0" smtClean="0">
                <a:solidFill>
                  <a:srgbClr val="007E7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</a:t>
            </a:r>
            <a:endParaRPr lang="ko-KR" altLang="en-US" sz="6000" dirty="0">
              <a:solidFill>
                <a:srgbClr val="481E1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775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066800" y="0"/>
            <a:ext cx="4419600" cy="10287000"/>
          </a:xfrm>
          <a:prstGeom prst="rect">
            <a:avLst/>
          </a:prstGeom>
          <a:solidFill>
            <a:srgbClr val="007E7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" name="Object 5"/>
          <p:cNvSpPr txBox="1"/>
          <p:nvPr/>
        </p:nvSpPr>
        <p:spPr>
          <a:xfrm>
            <a:off x="0" y="952500"/>
            <a:ext cx="7148057" cy="123495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5400" kern="0" spc="-200" dirty="0" smtClean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HECandybarmiri"/>
              </a:rPr>
              <a:t>02  </a:t>
            </a:r>
            <a:r>
              <a:rPr lang="ko-KR" altLang="en-US" sz="5400" kern="0" spc="-2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HECandybarmiri"/>
              </a:rPr>
              <a:t>업무분장</a:t>
            </a:r>
            <a:endParaRPr lang="en-US" altLang="ko-KR" sz="5400" kern="0" spc="-200" dirty="0" smtClean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THECandybarmiri"/>
            </a:endParaRPr>
          </a:p>
        </p:txBody>
      </p:sp>
    </p:spTree>
    <p:extLst>
      <p:ext uri="{BB962C8B-B14F-4D97-AF65-F5344CB8AC3E}">
        <p14:creationId xmlns:p14="http://schemas.microsoft.com/office/powerpoint/2010/main" val="365339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/>
          <p:cNvSpPr/>
          <p:nvPr/>
        </p:nvSpPr>
        <p:spPr>
          <a:xfrm flipH="1">
            <a:off x="-152400" y="1333500"/>
            <a:ext cx="4477062" cy="76200"/>
          </a:xfrm>
          <a:prstGeom prst="parallelogram">
            <a:avLst>
              <a:gd name="adj" fmla="val 175948"/>
            </a:avLst>
          </a:prstGeom>
          <a:solidFill>
            <a:srgbClr val="007E7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486370"/>
            <a:ext cx="4114800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02 </a:t>
            </a:r>
            <a:r>
              <a:rPr lang="ko-KR" altLang="en-US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업무분장</a:t>
            </a:r>
            <a:endParaRPr lang="ko-KR" altLang="en-US" sz="5400" dirty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12" name="그룹 11"/>
          <p:cNvGrpSpPr>
            <a:grpSpLocks noChangeAspect="1"/>
          </p:cNvGrpSpPr>
          <p:nvPr/>
        </p:nvGrpSpPr>
        <p:grpSpPr>
          <a:xfrm>
            <a:off x="2466711" y="3543837"/>
            <a:ext cx="3124200" cy="3810000"/>
            <a:chOff x="1173631" y="1943100"/>
            <a:chExt cx="3124200" cy="3810000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1173631" y="2095500"/>
              <a:ext cx="3124200" cy="3657600"/>
            </a:xfrm>
            <a:prstGeom prst="roundRect">
              <a:avLst>
                <a:gd name="adj" fmla="val 7046"/>
              </a:avLst>
            </a:prstGeom>
            <a:noFill/>
            <a:ln>
              <a:solidFill>
                <a:srgbClr val="5EAEAE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286000" y="1943100"/>
              <a:ext cx="914400" cy="381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rgbClr val="5EAEAE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김혜린</a:t>
              </a:r>
              <a:endParaRPr lang="ko-KR" altLang="en-US" dirty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grpSp>
        <p:nvGrpSpPr>
          <p:cNvPr id="13" name="그룹 12"/>
          <p:cNvGrpSpPr>
            <a:grpSpLocks noChangeAspect="1"/>
          </p:cNvGrpSpPr>
          <p:nvPr/>
        </p:nvGrpSpPr>
        <p:grpSpPr>
          <a:xfrm>
            <a:off x="6013274" y="3543300"/>
            <a:ext cx="3124200" cy="3810000"/>
            <a:chOff x="5257800" y="1943100"/>
            <a:chExt cx="3124200" cy="3810000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5257800" y="2095500"/>
              <a:ext cx="3124200" cy="3657600"/>
            </a:xfrm>
            <a:prstGeom prst="roundRect">
              <a:avLst>
                <a:gd name="adj" fmla="val 7046"/>
              </a:avLst>
            </a:prstGeom>
            <a:noFill/>
            <a:ln>
              <a:solidFill>
                <a:srgbClr val="5EAEAE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370169" y="1943100"/>
              <a:ext cx="914400" cy="381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rgbClr val="5EAEAE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민성호</a:t>
              </a:r>
              <a:endParaRPr lang="ko-KR" altLang="en-US" dirty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grpSp>
        <p:nvGrpSpPr>
          <p:cNvPr id="14" name="그룹 13"/>
          <p:cNvGrpSpPr>
            <a:grpSpLocks noChangeAspect="1"/>
          </p:cNvGrpSpPr>
          <p:nvPr/>
        </p:nvGrpSpPr>
        <p:grpSpPr>
          <a:xfrm>
            <a:off x="9559837" y="3543300"/>
            <a:ext cx="3124200" cy="3810000"/>
            <a:chOff x="5257800" y="1943100"/>
            <a:chExt cx="3124200" cy="3810000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5257800" y="2095500"/>
              <a:ext cx="3124200" cy="3657600"/>
            </a:xfrm>
            <a:prstGeom prst="roundRect">
              <a:avLst>
                <a:gd name="adj" fmla="val 7046"/>
              </a:avLst>
            </a:prstGeom>
            <a:noFill/>
            <a:ln>
              <a:solidFill>
                <a:srgbClr val="5EAEAE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70169" y="1943100"/>
              <a:ext cx="914400" cy="381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rgbClr val="5EAEAE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민지홍</a:t>
              </a:r>
              <a:endParaRPr lang="ko-KR" altLang="en-US" dirty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grpSp>
        <p:nvGrpSpPr>
          <p:cNvPr id="17" name="그룹 16"/>
          <p:cNvGrpSpPr>
            <a:grpSpLocks noChangeAspect="1"/>
          </p:cNvGrpSpPr>
          <p:nvPr/>
        </p:nvGrpSpPr>
        <p:grpSpPr>
          <a:xfrm>
            <a:off x="13106400" y="3543300"/>
            <a:ext cx="3124200" cy="3810000"/>
            <a:chOff x="5257800" y="1943100"/>
            <a:chExt cx="3124200" cy="3810000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5257800" y="2095500"/>
              <a:ext cx="3124200" cy="3657600"/>
            </a:xfrm>
            <a:prstGeom prst="roundRect">
              <a:avLst>
                <a:gd name="adj" fmla="val 7046"/>
              </a:avLst>
            </a:prstGeom>
            <a:noFill/>
            <a:ln>
              <a:solidFill>
                <a:srgbClr val="5EAEAE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70169" y="1943100"/>
              <a:ext cx="914400" cy="381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rgbClr val="5EAEAE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신예정</a:t>
              </a:r>
              <a:endParaRPr lang="ko-KR" altLang="en-US" dirty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2650771" y="4004793"/>
            <a:ext cx="2863939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DB –TRADE_TABLE</a:t>
            </a:r>
          </a:p>
          <a:p>
            <a:endParaRPr lang="en-US" altLang="ko-KR" dirty="0" smtClean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PAGE</a:t>
            </a:r>
          </a:p>
          <a:p>
            <a:endParaRPr lang="en-US" altLang="ko-KR" dirty="0" smtClean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</a:t>
            </a:r>
            <a:r>
              <a:rPr lang="en-US" altLang="ko-KR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Trade </a:t>
            </a:r>
            <a:r>
              <a:rPr lang="ko-KR" altLang="en-US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목록 페이지</a:t>
            </a:r>
            <a:endParaRPr lang="en-US" altLang="ko-KR" dirty="0" smtClean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-Trade </a:t>
            </a:r>
            <a:r>
              <a:rPr lang="ko-KR" altLang="en-US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등록 페이지</a:t>
            </a:r>
            <a:endParaRPr lang="en-US" altLang="ko-KR" dirty="0" smtClean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</a:t>
            </a:r>
            <a:r>
              <a:rPr lang="ko-KR" altLang="en-US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유저 프로필 페이지</a:t>
            </a:r>
            <a:endParaRPr lang="en-US" altLang="ko-KR" dirty="0" smtClean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</a:t>
            </a:r>
            <a:r>
              <a:rPr lang="ko-KR" altLang="en-US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메인 페이지 </a:t>
            </a:r>
            <a:endParaRPr lang="en-US" altLang="ko-KR" dirty="0" smtClean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</a:t>
            </a:r>
            <a:r>
              <a:rPr lang="ko-KR" altLang="en-US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헤드</a:t>
            </a:r>
            <a:r>
              <a:rPr lang="en-US" altLang="ko-KR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</a:t>
            </a:r>
            <a:r>
              <a:rPr lang="ko-KR" altLang="en-US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메뉴 페이지</a:t>
            </a:r>
            <a:endParaRPr lang="en-US" altLang="ko-KR" dirty="0" smtClean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dirty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페이지 통합</a:t>
            </a:r>
            <a:endParaRPr lang="en-US" altLang="ko-KR" dirty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237045" y="4004793"/>
            <a:ext cx="2863939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DB –ADMIN_TABLE</a:t>
            </a:r>
          </a:p>
          <a:p>
            <a:endParaRPr lang="en-US" altLang="ko-KR" dirty="0" smtClean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PAGE</a:t>
            </a:r>
          </a:p>
          <a:p>
            <a:endParaRPr lang="en-US" altLang="ko-KR" dirty="0" smtClean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관리자 메인 페이지</a:t>
            </a:r>
            <a:endParaRPr lang="en-US" altLang="ko-KR" dirty="0" smtClean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관리자 게시글</a:t>
            </a:r>
            <a:r>
              <a:rPr lang="en-US" altLang="ko-KR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</a:t>
            </a:r>
            <a:r>
              <a:rPr lang="ko-KR" altLang="en-US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주문  </a:t>
            </a:r>
            <a:r>
              <a:rPr lang="en-US" altLang="ko-KR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</a:t>
            </a:r>
            <a:r>
              <a:rPr lang="ko-KR" altLang="en-US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정보</a:t>
            </a:r>
            <a:r>
              <a:rPr lang="en-US" altLang="ko-KR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/1:1</a:t>
            </a:r>
            <a:r>
              <a:rPr lang="ko-KR" altLang="en-US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문의</a:t>
            </a:r>
            <a:r>
              <a:rPr lang="en-US" altLang="ko-KR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</a:t>
            </a:r>
            <a:r>
              <a:rPr lang="ko-KR" altLang="en-US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고객센터</a:t>
            </a:r>
            <a:r>
              <a:rPr lang="en-US" altLang="ko-KR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</a:t>
            </a:r>
            <a:r>
              <a:rPr lang="ko-KR" altLang="en-US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채팅방</a:t>
            </a:r>
            <a:r>
              <a:rPr lang="en-US" altLang="ko-KR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</a:t>
            </a:r>
            <a:r>
              <a:rPr lang="ko-KR" altLang="en-US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유저 상세</a:t>
            </a:r>
            <a:r>
              <a:rPr lang="en-US" altLang="ko-KR" dirty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페이지</a:t>
            </a:r>
            <a:endParaRPr lang="en-US" altLang="ko-KR" dirty="0" smtClean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관리자 페이지 헤더</a:t>
            </a:r>
            <a:endParaRPr lang="en-US" altLang="ko-KR" dirty="0" smtClean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서비스 호스팅</a:t>
            </a:r>
            <a:endParaRPr lang="ko-KR" altLang="en-US" dirty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808292" y="4004793"/>
            <a:ext cx="2640619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DB –PAY_TABLE</a:t>
            </a:r>
          </a:p>
          <a:p>
            <a:endParaRPr lang="en-US" altLang="ko-KR" dirty="0" smtClean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PAGE</a:t>
            </a:r>
          </a:p>
          <a:p>
            <a:endParaRPr lang="en-US" altLang="ko-KR" dirty="0" smtClean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</a:t>
            </a:r>
            <a:r>
              <a:rPr lang="ko-KR" altLang="en-US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결제 주문서 페이지</a:t>
            </a:r>
            <a:endParaRPr lang="en-US" altLang="ko-KR" dirty="0" smtClean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</a:t>
            </a:r>
            <a:r>
              <a:rPr lang="ko-KR" altLang="en-US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결제 창</a:t>
            </a:r>
            <a:endParaRPr lang="en-US" altLang="ko-KR" dirty="0" smtClean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</a:t>
            </a:r>
            <a:r>
              <a:rPr lang="ko-KR" altLang="en-US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결제 완료 페이지</a:t>
            </a:r>
            <a:endParaRPr lang="en-US" altLang="ko-KR" dirty="0" smtClean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dirty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사용 </a:t>
            </a:r>
            <a:r>
              <a:rPr lang="en-US" altLang="ko-KR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api – kakao map, 	I’m port</a:t>
            </a:r>
            <a:r>
              <a:rPr lang="ko-KR" altLang="en-US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결제 </a:t>
            </a:r>
            <a:endParaRPr lang="en-US" altLang="ko-KR" dirty="0" smtClean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ko-KR" altLang="en-US" dirty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243999" y="3950277"/>
            <a:ext cx="2863939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DB –CHATROOM_TABLE</a:t>
            </a:r>
          </a:p>
          <a:p>
            <a:endParaRPr lang="en-US" altLang="ko-KR" dirty="0" smtClean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PAGE</a:t>
            </a:r>
          </a:p>
          <a:p>
            <a:endParaRPr lang="en-US" altLang="ko-KR" dirty="0" smtClean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</a:t>
            </a:r>
            <a:r>
              <a:rPr lang="ko-KR" altLang="en-US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채팅 페이지</a:t>
            </a:r>
            <a:endParaRPr lang="en-US" altLang="ko-KR" dirty="0" smtClean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</a:t>
            </a:r>
            <a:r>
              <a:rPr lang="ko-KR" altLang="en-US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채팅방 페이지</a:t>
            </a:r>
            <a:endParaRPr lang="en-US" altLang="ko-KR" dirty="0" smtClean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dirty="0" smtClean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ko-KR" altLang="en-US" dirty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6840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/>
          <p:cNvSpPr/>
          <p:nvPr/>
        </p:nvSpPr>
        <p:spPr>
          <a:xfrm flipH="1">
            <a:off x="-152400" y="1333500"/>
            <a:ext cx="4477062" cy="76200"/>
          </a:xfrm>
          <a:prstGeom prst="parallelogram">
            <a:avLst>
              <a:gd name="adj" fmla="val 175948"/>
            </a:avLst>
          </a:prstGeom>
          <a:solidFill>
            <a:srgbClr val="007E7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486370"/>
            <a:ext cx="4114800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02 </a:t>
            </a:r>
            <a:r>
              <a:rPr lang="ko-KR" altLang="en-US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업무분장</a:t>
            </a:r>
            <a:endParaRPr lang="ko-KR" altLang="en-US" sz="5400" dirty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26" name="그룹 25"/>
          <p:cNvGrpSpPr>
            <a:grpSpLocks noChangeAspect="1"/>
          </p:cNvGrpSpPr>
          <p:nvPr/>
        </p:nvGrpSpPr>
        <p:grpSpPr>
          <a:xfrm>
            <a:off x="2466711" y="3543300"/>
            <a:ext cx="3124200" cy="3810000"/>
            <a:chOff x="1173631" y="1943100"/>
            <a:chExt cx="3124200" cy="3810000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1173631" y="2095500"/>
              <a:ext cx="3124200" cy="3657600"/>
            </a:xfrm>
            <a:prstGeom prst="roundRect">
              <a:avLst>
                <a:gd name="adj" fmla="val 7046"/>
              </a:avLst>
            </a:prstGeom>
            <a:noFill/>
            <a:ln>
              <a:solidFill>
                <a:srgbClr val="5EAEAE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286000" y="1943100"/>
              <a:ext cx="914400" cy="381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5EAEAE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심현정</a:t>
              </a:r>
            </a:p>
          </p:txBody>
        </p:sp>
      </p:grpSp>
      <p:grpSp>
        <p:nvGrpSpPr>
          <p:cNvPr id="29" name="그룹 28"/>
          <p:cNvGrpSpPr>
            <a:grpSpLocks noChangeAspect="1"/>
          </p:cNvGrpSpPr>
          <p:nvPr/>
        </p:nvGrpSpPr>
        <p:grpSpPr>
          <a:xfrm>
            <a:off x="6013274" y="3542763"/>
            <a:ext cx="3124200" cy="3810000"/>
            <a:chOff x="5257800" y="1943100"/>
            <a:chExt cx="3124200" cy="3810000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5257800" y="2095500"/>
              <a:ext cx="3124200" cy="3657600"/>
            </a:xfrm>
            <a:prstGeom prst="roundRect">
              <a:avLst>
                <a:gd name="adj" fmla="val 7046"/>
              </a:avLst>
            </a:prstGeom>
            <a:noFill/>
            <a:ln>
              <a:solidFill>
                <a:srgbClr val="5EAEAE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370169" y="1943100"/>
              <a:ext cx="914400" cy="381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rgbClr val="5EAEAE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이혜미</a:t>
              </a:r>
              <a:endParaRPr lang="ko-KR" altLang="en-US" dirty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grpSp>
        <p:nvGrpSpPr>
          <p:cNvPr id="32" name="그룹 31"/>
          <p:cNvGrpSpPr>
            <a:grpSpLocks noChangeAspect="1"/>
          </p:cNvGrpSpPr>
          <p:nvPr/>
        </p:nvGrpSpPr>
        <p:grpSpPr>
          <a:xfrm>
            <a:off x="9559837" y="3542763"/>
            <a:ext cx="3124200" cy="3810000"/>
            <a:chOff x="5257800" y="1943100"/>
            <a:chExt cx="3124200" cy="3810000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5257800" y="2095500"/>
              <a:ext cx="3124200" cy="3657600"/>
            </a:xfrm>
            <a:prstGeom prst="roundRect">
              <a:avLst>
                <a:gd name="adj" fmla="val 7046"/>
              </a:avLst>
            </a:prstGeom>
            <a:noFill/>
            <a:ln>
              <a:solidFill>
                <a:srgbClr val="5EAEAE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370169" y="1943100"/>
              <a:ext cx="914400" cy="381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5EAEAE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장우혁</a:t>
              </a:r>
            </a:p>
          </p:txBody>
        </p:sp>
      </p:grpSp>
      <p:grpSp>
        <p:nvGrpSpPr>
          <p:cNvPr id="35" name="그룹 34"/>
          <p:cNvGrpSpPr>
            <a:grpSpLocks noChangeAspect="1"/>
          </p:cNvGrpSpPr>
          <p:nvPr/>
        </p:nvGrpSpPr>
        <p:grpSpPr>
          <a:xfrm>
            <a:off x="13106400" y="3542763"/>
            <a:ext cx="3124200" cy="3810000"/>
            <a:chOff x="5257800" y="1943100"/>
            <a:chExt cx="3124200" cy="3810000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5257800" y="2095500"/>
              <a:ext cx="3124200" cy="3657600"/>
            </a:xfrm>
            <a:prstGeom prst="roundRect">
              <a:avLst>
                <a:gd name="adj" fmla="val 7046"/>
              </a:avLst>
            </a:prstGeom>
            <a:noFill/>
            <a:ln>
              <a:solidFill>
                <a:srgbClr val="5EAEAE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370169" y="1943100"/>
              <a:ext cx="914400" cy="381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rgbClr val="5EAEAE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최재현</a:t>
              </a:r>
              <a:endParaRPr lang="ko-KR" altLang="en-US" dirty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2605289" y="3918318"/>
            <a:ext cx="2640619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DB –INQ_TABLE</a:t>
            </a:r>
          </a:p>
          <a:p>
            <a:endParaRPr lang="en-US" altLang="ko-KR" dirty="0" smtClean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PAGE</a:t>
            </a:r>
          </a:p>
          <a:p>
            <a:endParaRPr lang="en-US" altLang="ko-KR" dirty="0" smtClean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-1:1</a:t>
            </a:r>
            <a:r>
              <a:rPr lang="ko-KR" altLang="en-US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문의 목록 페이지</a:t>
            </a:r>
            <a:endParaRPr lang="en-US" altLang="ko-KR" dirty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-1:1</a:t>
            </a:r>
            <a:r>
              <a:rPr lang="ko-KR" altLang="en-US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문의 작성 페이지</a:t>
            </a:r>
            <a:endParaRPr lang="en-US" altLang="ko-KR" dirty="0" smtClean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-1:1</a:t>
            </a:r>
            <a:r>
              <a:rPr lang="ko-KR" altLang="en-US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문의 상세 페이지</a:t>
            </a:r>
            <a:endParaRPr lang="en-US" altLang="ko-KR" dirty="0" smtClean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-1:1</a:t>
            </a:r>
            <a:r>
              <a:rPr lang="ko-KR" altLang="en-US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문의 버튼</a:t>
            </a:r>
            <a:endParaRPr lang="en-US" altLang="ko-KR" dirty="0" smtClean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dirty="0" smtClean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전체적인 </a:t>
            </a:r>
            <a:r>
              <a:rPr lang="en-US" altLang="ko-KR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CSS </a:t>
            </a:r>
            <a:endParaRPr lang="en-US" altLang="ko-KR" dirty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079524" y="3907396"/>
            <a:ext cx="29916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DB –USER_TABLE</a:t>
            </a:r>
          </a:p>
          <a:p>
            <a:endParaRPr lang="en-US" altLang="ko-KR" dirty="0" smtClean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PAGE</a:t>
            </a:r>
          </a:p>
          <a:p>
            <a:endParaRPr lang="en-US" altLang="ko-KR" dirty="0" smtClean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</a:t>
            </a:r>
            <a:r>
              <a:rPr lang="ko-KR" altLang="en-US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로그인 페이지</a:t>
            </a:r>
            <a:endParaRPr lang="en-US" altLang="ko-KR" dirty="0" smtClean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</a:t>
            </a:r>
            <a:r>
              <a:rPr lang="ko-KR" altLang="en-US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회원가입 페이지 </a:t>
            </a:r>
            <a:r>
              <a:rPr lang="en-US" altLang="ko-KR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약관동의</a:t>
            </a:r>
            <a:r>
              <a:rPr lang="en-US" altLang="ko-KR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</a:t>
            </a:r>
            <a:r>
              <a:rPr lang="ko-KR" altLang="en-US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번호 인증</a:t>
            </a:r>
            <a:r>
              <a:rPr lang="en-US" altLang="ko-KR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 </a:t>
            </a:r>
            <a:r>
              <a:rPr lang="ko-KR" altLang="en-US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지역 인증</a:t>
            </a:r>
            <a:r>
              <a:rPr lang="en-US" altLang="ko-KR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 </a:t>
            </a:r>
            <a:r>
              <a:rPr lang="ko-KR" altLang="en-US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닉네임</a:t>
            </a:r>
            <a:r>
              <a:rPr lang="en-US" altLang="ko-KR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  <a:r>
              <a:rPr lang="ko-KR" altLang="en-US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프로필 사진</a:t>
            </a:r>
            <a:r>
              <a:rPr lang="en-US" altLang="ko-KR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 </a:t>
            </a:r>
            <a:r>
              <a:rPr lang="ko-KR" altLang="en-US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완료 페이지</a:t>
            </a:r>
            <a:r>
              <a:rPr lang="en-US" altLang="ko-KR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 </a:t>
            </a:r>
            <a:r>
              <a:rPr lang="ko-KR" altLang="en-US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만료 페이지</a:t>
            </a:r>
            <a:r>
              <a:rPr lang="en-US" altLang="ko-KR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</a:p>
          <a:p>
            <a:endParaRPr lang="en-US" altLang="ko-KR" dirty="0" smtClean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사용 </a:t>
            </a:r>
            <a:r>
              <a:rPr lang="en-US" altLang="ko-KR" dirty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api – </a:t>
            </a:r>
            <a:r>
              <a:rPr lang="en-US" altLang="ko-KR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coolsms, </a:t>
            </a:r>
            <a:r>
              <a:rPr lang="ko-KR" altLang="en-US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도로명주소</a:t>
            </a:r>
            <a:r>
              <a:rPr lang="en-US" altLang="ko-KR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api</a:t>
            </a:r>
            <a:endParaRPr lang="en-US" altLang="ko-KR" dirty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733092" y="3918319"/>
            <a:ext cx="2817124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DB –SERVICE_TABLE</a:t>
            </a:r>
          </a:p>
          <a:p>
            <a:endParaRPr lang="en-US" altLang="ko-KR" dirty="0" smtClean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PAGE</a:t>
            </a:r>
          </a:p>
          <a:p>
            <a:endParaRPr lang="en-US" altLang="ko-KR" dirty="0" smtClean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</a:t>
            </a:r>
            <a:r>
              <a:rPr lang="ko-KR" altLang="en-US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고객센터 게시판 목록</a:t>
            </a:r>
            <a:endParaRPr lang="en-US" altLang="ko-KR" dirty="0" smtClean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</a:t>
            </a:r>
            <a:r>
              <a:rPr lang="ko-KR" altLang="en-US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공지사항 페이지</a:t>
            </a:r>
            <a:endParaRPr lang="en-US" altLang="ko-KR" dirty="0" smtClean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</a:t>
            </a:r>
            <a:r>
              <a:rPr lang="ko-KR" altLang="en-US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자주 묻는 질문 페이지</a:t>
            </a:r>
            <a:endParaRPr lang="en-US" altLang="ko-KR" dirty="0" smtClean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</a:t>
            </a:r>
            <a:r>
              <a:rPr lang="ko-KR" altLang="en-US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글 작성 페이지</a:t>
            </a:r>
            <a:endParaRPr lang="en-US" altLang="ko-KR" dirty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3259938" y="3918319"/>
            <a:ext cx="2817124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PAGE</a:t>
            </a:r>
          </a:p>
          <a:p>
            <a:endParaRPr lang="en-US" altLang="ko-KR" dirty="0" smtClean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-my Page</a:t>
            </a:r>
            <a:r>
              <a:rPr lang="ko-KR" altLang="en-US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메인</a:t>
            </a:r>
            <a:endParaRPr lang="en-US" altLang="ko-KR" dirty="0" smtClean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</a:t>
            </a:r>
            <a:r>
              <a:rPr lang="ko-KR" altLang="en-US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내 정보 수정 페이지</a:t>
            </a:r>
            <a:endParaRPr lang="en-US" altLang="ko-KR" dirty="0" smtClean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</a:t>
            </a:r>
            <a:r>
              <a:rPr lang="ko-KR" altLang="en-US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거래 내역 페이지</a:t>
            </a:r>
            <a:endParaRPr lang="en-US" altLang="ko-KR" dirty="0" smtClean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</a:t>
            </a:r>
            <a:r>
              <a:rPr lang="ko-KR" altLang="en-US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리뷰 작성 페이지</a:t>
            </a:r>
            <a:endParaRPr lang="en-US" altLang="ko-KR" dirty="0" smtClean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dirty="0" smtClean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dirty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사용 </a:t>
            </a:r>
            <a:r>
              <a:rPr lang="en-US" altLang="ko-KR" dirty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api </a:t>
            </a:r>
            <a:r>
              <a:rPr lang="en-US" altLang="ko-KR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–</a:t>
            </a:r>
            <a:r>
              <a:rPr lang="ko-KR" altLang="en-US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도로명주소</a:t>
            </a:r>
            <a:r>
              <a:rPr lang="en-US" altLang="ko-KR" dirty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api</a:t>
            </a:r>
          </a:p>
          <a:p>
            <a:endParaRPr lang="en-US" altLang="ko-KR" dirty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94073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066800" y="0"/>
            <a:ext cx="4419600" cy="10287000"/>
          </a:xfrm>
          <a:prstGeom prst="rect">
            <a:avLst/>
          </a:prstGeom>
          <a:solidFill>
            <a:srgbClr val="007E7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" name="Object 5"/>
          <p:cNvSpPr txBox="1"/>
          <p:nvPr/>
        </p:nvSpPr>
        <p:spPr>
          <a:xfrm>
            <a:off x="0" y="952500"/>
            <a:ext cx="7148057" cy="123495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5400" kern="0" spc="-200" dirty="0" smtClean="0">
                <a:solidFill>
                  <a:srgbClr val="007E7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HECandybarmiri"/>
              </a:rPr>
              <a:t>03  </a:t>
            </a:r>
            <a:r>
              <a:rPr lang="ko-KR" altLang="en-US" sz="5400" kern="0" spc="-2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HECandybarmiri"/>
              </a:rPr>
              <a:t>일정표</a:t>
            </a:r>
            <a:endParaRPr lang="en-US" altLang="ko-KR" sz="5400" kern="0" spc="-200" dirty="0" smtClean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THECandybarmiri"/>
            </a:endParaRPr>
          </a:p>
        </p:txBody>
      </p:sp>
    </p:spTree>
    <p:extLst>
      <p:ext uri="{BB962C8B-B14F-4D97-AF65-F5344CB8AC3E}">
        <p14:creationId xmlns:p14="http://schemas.microsoft.com/office/powerpoint/2010/main" val="102147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/>
          <p:cNvSpPr/>
          <p:nvPr/>
        </p:nvSpPr>
        <p:spPr>
          <a:xfrm flipH="1">
            <a:off x="-152400" y="1333500"/>
            <a:ext cx="4477062" cy="76200"/>
          </a:xfrm>
          <a:prstGeom prst="parallelogram">
            <a:avLst>
              <a:gd name="adj" fmla="val 175948"/>
            </a:avLst>
          </a:prstGeom>
          <a:solidFill>
            <a:srgbClr val="007E7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486370"/>
            <a:ext cx="4114800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03 </a:t>
            </a:r>
            <a:r>
              <a:rPr lang="ko-KR" altLang="en-US" sz="5400" dirty="0" smtClean="0">
                <a:solidFill>
                  <a:srgbClr val="5EAEA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일정표</a:t>
            </a:r>
            <a:endParaRPr lang="ko-KR" altLang="en-US" sz="5400" dirty="0">
              <a:solidFill>
                <a:srgbClr val="5EAEA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748945"/>
              </p:ext>
            </p:extLst>
          </p:nvPr>
        </p:nvGraphicFramePr>
        <p:xfrm>
          <a:off x="762000" y="2095500"/>
          <a:ext cx="16764000" cy="7470113"/>
        </p:xfrm>
        <a:graphic>
          <a:graphicData uri="http://schemas.openxmlformats.org/drawingml/2006/table">
            <a:tbl>
              <a:tblPr/>
              <a:tblGrid>
                <a:gridCol w="860306">
                  <a:extLst>
                    <a:ext uri="{9D8B030D-6E8A-4147-A177-3AD203B41FA5}">
                      <a16:colId xmlns:a16="http://schemas.microsoft.com/office/drawing/2014/main" val="2483313523"/>
                    </a:ext>
                  </a:extLst>
                </a:gridCol>
                <a:gridCol w="3285886">
                  <a:extLst>
                    <a:ext uri="{9D8B030D-6E8A-4147-A177-3AD203B41FA5}">
                      <a16:colId xmlns:a16="http://schemas.microsoft.com/office/drawing/2014/main" val="1794777025"/>
                    </a:ext>
                  </a:extLst>
                </a:gridCol>
                <a:gridCol w="2102968">
                  <a:extLst>
                    <a:ext uri="{9D8B030D-6E8A-4147-A177-3AD203B41FA5}">
                      <a16:colId xmlns:a16="http://schemas.microsoft.com/office/drawing/2014/main" val="3751759887"/>
                    </a:ext>
                  </a:extLst>
                </a:gridCol>
                <a:gridCol w="2102968">
                  <a:extLst>
                    <a:ext uri="{9D8B030D-6E8A-4147-A177-3AD203B41FA5}">
                      <a16:colId xmlns:a16="http://schemas.microsoft.com/office/drawing/2014/main" val="2509890607"/>
                    </a:ext>
                  </a:extLst>
                </a:gridCol>
                <a:gridCol w="2102968">
                  <a:extLst>
                    <a:ext uri="{9D8B030D-6E8A-4147-A177-3AD203B41FA5}">
                      <a16:colId xmlns:a16="http://schemas.microsoft.com/office/drawing/2014/main" val="3223029475"/>
                    </a:ext>
                  </a:extLst>
                </a:gridCol>
                <a:gridCol w="2102968">
                  <a:extLst>
                    <a:ext uri="{9D8B030D-6E8A-4147-A177-3AD203B41FA5}">
                      <a16:colId xmlns:a16="http://schemas.microsoft.com/office/drawing/2014/main" val="3611404102"/>
                    </a:ext>
                  </a:extLst>
                </a:gridCol>
                <a:gridCol w="2102968">
                  <a:extLst>
                    <a:ext uri="{9D8B030D-6E8A-4147-A177-3AD203B41FA5}">
                      <a16:colId xmlns:a16="http://schemas.microsoft.com/office/drawing/2014/main" val="2575412367"/>
                    </a:ext>
                  </a:extLst>
                </a:gridCol>
                <a:gridCol w="2102968">
                  <a:extLst>
                    <a:ext uri="{9D8B030D-6E8A-4147-A177-3AD203B41FA5}">
                      <a16:colId xmlns:a16="http://schemas.microsoft.com/office/drawing/2014/main" val="1725756490"/>
                    </a:ext>
                  </a:extLst>
                </a:gridCol>
              </a:tblGrid>
              <a:tr h="4733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　</a:t>
                      </a:r>
                    </a:p>
                  </a:txBody>
                  <a:tcPr marL="6709" marR="6709" marT="6709" marB="0" anchor="ctr">
                    <a:lnL w="1270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기간</a:t>
                      </a:r>
                    </a:p>
                  </a:txBody>
                  <a:tcPr marL="6709" marR="6709" marT="6709" marB="0" anchor="ctr">
                    <a:lnL w="1270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58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주차</a:t>
                      </a:r>
                    </a:p>
                  </a:txBody>
                  <a:tcPr marL="6709" marR="6709" marT="6709" marB="0" anchor="ctr">
                    <a:lnL w="1270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58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2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주차</a:t>
                      </a:r>
                    </a:p>
                  </a:txBody>
                  <a:tcPr marL="6709" marR="6709" marT="6709" marB="0" anchor="ctr">
                    <a:lnL w="1270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58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3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주차</a:t>
                      </a:r>
                    </a:p>
                  </a:txBody>
                  <a:tcPr marL="6709" marR="6709" marT="6709" marB="0" anchor="ctr">
                    <a:lnL w="1270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58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4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주차</a:t>
                      </a:r>
                    </a:p>
                  </a:txBody>
                  <a:tcPr marL="6709" marR="6709" marT="6709" marB="0" anchor="ctr">
                    <a:lnL w="1270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58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5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주차</a:t>
                      </a:r>
                    </a:p>
                  </a:txBody>
                  <a:tcPr marL="6709" marR="6709" marT="6709" marB="0" anchor="ctr">
                    <a:lnL w="1270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58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6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주차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6709" marR="6709" marT="6709" marB="0" anchor="ctr">
                    <a:lnL w="1270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58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459206"/>
                  </a:ext>
                </a:extLst>
              </a:tr>
              <a:tr h="6360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개발 구분</a:t>
                      </a:r>
                    </a:p>
                  </a:txBody>
                  <a:tcPr marL="6709" marR="6709" marT="6709" marB="0" anchor="ctr">
                    <a:lnL w="1270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담당 파트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6709" marR="6709" marT="6709" marB="0" anchor="ctr">
                    <a:lnL>
                      <a:noFill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4/4~4/10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　</a:t>
                      </a: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4/11~4/17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　</a:t>
                      </a: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4/18~4/24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　</a:t>
                      </a: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4/25~5/1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　</a:t>
                      </a: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5/2~5/8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　</a:t>
                      </a: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5/9~5/11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1000657"/>
                  </a:ext>
                </a:extLst>
              </a:tr>
              <a:tr h="6360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계획</a:t>
                      </a:r>
                    </a:p>
                  </a:txBody>
                  <a:tcPr marL="6709" marR="6709" marT="6709" marB="0" anchor="ctr">
                    <a:lnL w="1270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주제 선정</a:t>
                      </a: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/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계획수립</a:t>
                      </a: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/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역할분담</a:t>
                      </a:r>
                    </a:p>
                  </a:txBody>
                  <a:tcPr marL="6709" marR="6709" marT="6709" marB="0" anchor="ctr">
                    <a:lnL>
                      <a:noFill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　</a:t>
                      </a: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　</a:t>
                      </a: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　</a:t>
                      </a: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　</a:t>
                      </a: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　</a:t>
                      </a: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536458"/>
                  </a:ext>
                </a:extLst>
              </a:tr>
              <a:tr h="636069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개발 </a:t>
                      </a:r>
                    </a:p>
                  </a:txBody>
                  <a:tcPr marL="6709" marR="6709" marT="6709" marB="0" anchor="ctr">
                    <a:lnL w="1270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파트 별 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기본 기능 구현</a:t>
                      </a:r>
                    </a:p>
                  </a:txBody>
                  <a:tcPr marL="6709" marR="6709" marT="6709" marB="0" anchor="ctr">
                    <a:lnL>
                      <a:noFill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　</a:t>
                      </a: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　</a:t>
                      </a: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　</a:t>
                      </a: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　</a:t>
                      </a: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　</a:t>
                      </a: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4611118"/>
                  </a:ext>
                </a:extLst>
              </a:tr>
              <a:tr h="6360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controller</a:t>
                      </a:r>
                    </a:p>
                  </a:txBody>
                  <a:tcPr marL="6709" marR="6709" marT="6709" marB="0" anchor="ctr">
                    <a:lnL>
                      <a:noFill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　</a:t>
                      </a: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　</a:t>
                      </a: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　</a:t>
                      </a: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　</a:t>
                      </a: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　</a:t>
                      </a: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0612218"/>
                  </a:ext>
                </a:extLst>
              </a:tr>
              <a:tr h="6360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세부 기능 구현</a:t>
                      </a:r>
                    </a:p>
                  </a:txBody>
                  <a:tcPr marL="6709" marR="6709" marT="6709" marB="0" anchor="ctr">
                    <a:lnL>
                      <a:noFill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　</a:t>
                      </a: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　</a:t>
                      </a: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　</a:t>
                      </a: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　</a:t>
                      </a: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　</a:t>
                      </a: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6742813"/>
                  </a:ext>
                </a:extLst>
              </a:tr>
              <a:tr h="6360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기능 구현 마무리</a:t>
                      </a:r>
                    </a:p>
                  </a:txBody>
                  <a:tcPr marL="6709" marR="6709" marT="6709" marB="0" anchor="ctr">
                    <a:lnL>
                      <a:noFill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　</a:t>
                      </a: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　</a:t>
                      </a: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　</a:t>
                      </a: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　</a:t>
                      </a: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　</a:t>
                      </a: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7760032"/>
                  </a:ext>
                </a:extLst>
              </a:tr>
              <a:tr h="6360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화면 디자인</a:t>
                      </a:r>
                    </a:p>
                  </a:txBody>
                  <a:tcPr marL="6709" marR="6709" marT="6709" marB="0" anchor="ctr">
                    <a:lnL>
                      <a:noFill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　</a:t>
                      </a: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　</a:t>
                      </a: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　</a:t>
                      </a: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　</a:t>
                      </a: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　</a:t>
                      </a: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394563"/>
                  </a:ext>
                </a:extLst>
              </a:tr>
              <a:tr h="6360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통합</a:t>
                      </a:r>
                    </a:p>
                  </a:txBody>
                  <a:tcPr marL="6709" marR="6709" marT="6709" marB="0" anchor="ctr">
                    <a:lnL>
                      <a:noFill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　</a:t>
                      </a: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　</a:t>
                      </a: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　</a:t>
                      </a: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　</a:t>
                      </a: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　</a:t>
                      </a: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4277315"/>
                  </a:ext>
                </a:extLst>
              </a:tr>
              <a:tr h="6360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호스팅</a:t>
                      </a:r>
                    </a:p>
                  </a:txBody>
                  <a:tcPr marL="6709" marR="6709" marT="6709" marB="0" anchor="ctr">
                    <a:lnL>
                      <a:noFill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　</a:t>
                      </a: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　</a:t>
                      </a: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　</a:t>
                      </a: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　</a:t>
                      </a: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　</a:t>
                      </a: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060111"/>
                  </a:ext>
                </a:extLst>
              </a:tr>
              <a:tr h="6360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디버깅</a:t>
                      </a:r>
                    </a:p>
                  </a:txBody>
                  <a:tcPr marL="6709" marR="6709" marT="6709" marB="0" anchor="ctr">
                    <a:lnL>
                      <a:noFill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　</a:t>
                      </a: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　</a:t>
                      </a: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　</a:t>
                      </a: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　</a:t>
                      </a: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　</a:t>
                      </a: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5569635"/>
                  </a:ext>
                </a:extLst>
              </a:tr>
              <a:tr h="6360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발표</a:t>
                      </a:r>
                    </a:p>
                  </a:txBody>
                  <a:tcPr marL="6709" marR="6709" marT="6709" marB="0" anchor="ctr">
                    <a:lnL w="1270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ppt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제작</a:t>
                      </a:r>
                    </a:p>
                  </a:txBody>
                  <a:tcPr marL="6709" marR="6709" marT="6709" marB="0" anchor="ctr">
                    <a:lnL>
                      <a:noFill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　</a:t>
                      </a: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　</a:t>
                      </a: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　</a:t>
                      </a: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　</a:t>
                      </a: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　</a:t>
                      </a: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6709" marR="6709" marT="6709" marB="0" anchor="ctr">
                    <a:lnL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8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48153"/>
                  </a:ext>
                </a:extLst>
              </a:tr>
            </a:tbl>
          </a:graphicData>
        </a:graphic>
      </p:graphicFrame>
      <p:sp>
        <p:nvSpPr>
          <p:cNvPr id="10" name="오른쪽 화살표 9"/>
          <p:cNvSpPr/>
          <p:nvPr/>
        </p:nvSpPr>
        <p:spPr>
          <a:xfrm>
            <a:off x="4876800" y="3355319"/>
            <a:ext cx="2057400" cy="360000"/>
          </a:xfrm>
          <a:prstGeom prst="rightArrow">
            <a:avLst/>
          </a:prstGeom>
          <a:solidFill>
            <a:srgbClr val="007E7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7025185" y="4001759"/>
            <a:ext cx="2590800" cy="360000"/>
          </a:xfrm>
          <a:prstGeom prst="rightArrow">
            <a:avLst/>
          </a:prstGeom>
          <a:solidFill>
            <a:srgbClr val="007E7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9108743" y="4585647"/>
            <a:ext cx="2590800" cy="360000"/>
          </a:xfrm>
          <a:prstGeom prst="rightArrow">
            <a:avLst/>
          </a:prstGeom>
          <a:solidFill>
            <a:srgbClr val="007E7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3" name="오른쪽 화살표 12"/>
          <p:cNvSpPr/>
          <p:nvPr/>
        </p:nvSpPr>
        <p:spPr>
          <a:xfrm>
            <a:off x="9108743" y="5298417"/>
            <a:ext cx="4226257" cy="360000"/>
          </a:xfrm>
          <a:prstGeom prst="rightArrow">
            <a:avLst/>
          </a:prstGeom>
          <a:solidFill>
            <a:srgbClr val="007E7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4" name="오른쪽 화살표 23"/>
          <p:cNvSpPr/>
          <p:nvPr/>
        </p:nvSpPr>
        <p:spPr>
          <a:xfrm>
            <a:off x="11213057" y="5959355"/>
            <a:ext cx="4226257" cy="360000"/>
          </a:xfrm>
          <a:prstGeom prst="rightArrow">
            <a:avLst/>
          </a:prstGeom>
          <a:solidFill>
            <a:srgbClr val="007E7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13304293" y="6512501"/>
            <a:ext cx="2438400" cy="360000"/>
          </a:xfrm>
          <a:prstGeom prst="rightArrow">
            <a:avLst/>
          </a:prstGeom>
          <a:solidFill>
            <a:srgbClr val="007E7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4872249" y="3360436"/>
            <a:ext cx="12653750" cy="6063417"/>
            <a:chOff x="4567449" y="3434118"/>
            <a:chExt cx="12653750" cy="6063417"/>
          </a:xfrm>
        </p:grpSpPr>
        <p:sp>
          <p:nvSpPr>
            <p:cNvPr id="26" name="오른쪽 화살표 25"/>
            <p:cNvSpPr/>
            <p:nvPr/>
          </p:nvSpPr>
          <p:spPr>
            <a:xfrm>
              <a:off x="12994942" y="7268724"/>
              <a:ext cx="2139571" cy="360000"/>
            </a:xfrm>
            <a:prstGeom prst="rightArrow">
              <a:avLst/>
            </a:prstGeom>
            <a:solidFill>
              <a:srgbClr val="007E7E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27" name="오른쪽 화살표 26"/>
            <p:cNvSpPr/>
            <p:nvPr/>
          </p:nvSpPr>
          <p:spPr>
            <a:xfrm>
              <a:off x="12994944" y="7881252"/>
              <a:ext cx="2139570" cy="360000"/>
            </a:xfrm>
            <a:prstGeom prst="rightArrow">
              <a:avLst/>
            </a:prstGeom>
            <a:solidFill>
              <a:srgbClr val="007E7E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28" name="오른쪽 화살표 27"/>
            <p:cNvSpPr/>
            <p:nvPr/>
          </p:nvSpPr>
          <p:spPr>
            <a:xfrm>
              <a:off x="12994942" y="8505193"/>
              <a:ext cx="4226257" cy="360000"/>
            </a:xfrm>
            <a:prstGeom prst="rightArrow">
              <a:avLst/>
            </a:prstGeom>
            <a:solidFill>
              <a:srgbClr val="007E7E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29" name="오른쪽 화살표 28"/>
            <p:cNvSpPr/>
            <p:nvPr/>
          </p:nvSpPr>
          <p:spPr>
            <a:xfrm>
              <a:off x="15108069" y="9137535"/>
              <a:ext cx="2113129" cy="360000"/>
            </a:xfrm>
            <a:prstGeom prst="rightArrow">
              <a:avLst/>
            </a:prstGeom>
            <a:solidFill>
              <a:srgbClr val="007E7E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30" name="오른쪽 화살표 29"/>
            <p:cNvSpPr/>
            <p:nvPr/>
          </p:nvSpPr>
          <p:spPr>
            <a:xfrm>
              <a:off x="8803943" y="7268722"/>
              <a:ext cx="2104312" cy="360000"/>
            </a:xfrm>
            <a:prstGeom prst="rightArrow">
              <a:avLst/>
            </a:prstGeom>
            <a:solidFill>
              <a:srgbClr val="007E7E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31" name="오른쪽 화살표 30"/>
            <p:cNvSpPr/>
            <p:nvPr/>
          </p:nvSpPr>
          <p:spPr>
            <a:xfrm>
              <a:off x="8805080" y="8505191"/>
              <a:ext cx="2103175" cy="360000"/>
            </a:xfrm>
            <a:prstGeom prst="rightArrow">
              <a:avLst/>
            </a:prstGeom>
            <a:solidFill>
              <a:srgbClr val="007E7E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32" name="오른쪽 화살표 31"/>
            <p:cNvSpPr/>
            <p:nvPr/>
          </p:nvSpPr>
          <p:spPr>
            <a:xfrm>
              <a:off x="4567449" y="3434118"/>
              <a:ext cx="2057400" cy="360000"/>
            </a:xfrm>
            <a:prstGeom prst="rightArrow">
              <a:avLst/>
            </a:prstGeom>
            <a:solidFill>
              <a:srgbClr val="007E7E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33" name="오른쪽 화살표 32"/>
            <p:cNvSpPr/>
            <p:nvPr/>
          </p:nvSpPr>
          <p:spPr>
            <a:xfrm>
              <a:off x="6715834" y="4080558"/>
              <a:ext cx="2590800" cy="360000"/>
            </a:xfrm>
            <a:prstGeom prst="rightArrow">
              <a:avLst/>
            </a:prstGeom>
            <a:solidFill>
              <a:srgbClr val="007E7E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34" name="오른쪽 화살표 33"/>
            <p:cNvSpPr/>
            <p:nvPr/>
          </p:nvSpPr>
          <p:spPr>
            <a:xfrm>
              <a:off x="8799392" y="4664446"/>
              <a:ext cx="2590800" cy="360000"/>
            </a:xfrm>
            <a:prstGeom prst="rightArrow">
              <a:avLst/>
            </a:prstGeom>
            <a:solidFill>
              <a:srgbClr val="007E7E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35" name="오른쪽 화살표 34"/>
            <p:cNvSpPr/>
            <p:nvPr/>
          </p:nvSpPr>
          <p:spPr>
            <a:xfrm>
              <a:off x="8799392" y="5377216"/>
              <a:ext cx="4226257" cy="360000"/>
            </a:xfrm>
            <a:prstGeom prst="rightArrow">
              <a:avLst/>
            </a:prstGeom>
            <a:solidFill>
              <a:srgbClr val="007E7E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36" name="오른쪽 화살표 35"/>
            <p:cNvSpPr/>
            <p:nvPr/>
          </p:nvSpPr>
          <p:spPr>
            <a:xfrm>
              <a:off x="10903706" y="6038154"/>
              <a:ext cx="4226257" cy="360000"/>
            </a:xfrm>
            <a:prstGeom prst="rightArrow">
              <a:avLst/>
            </a:prstGeom>
            <a:solidFill>
              <a:srgbClr val="007E7E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37" name="오른쪽 화살표 36"/>
            <p:cNvSpPr/>
            <p:nvPr/>
          </p:nvSpPr>
          <p:spPr>
            <a:xfrm>
              <a:off x="12994942" y="6591300"/>
              <a:ext cx="2438400" cy="360000"/>
            </a:xfrm>
            <a:prstGeom prst="rightArrow">
              <a:avLst/>
            </a:prstGeom>
            <a:solidFill>
              <a:srgbClr val="007E7E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48277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E7E"/>
        </a:solidFill>
        <a:ln>
          <a:noFill/>
        </a:ln>
      </a:spPr>
      <a:bodyPr anchor="ctr"/>
      <a:lstStyle>
        <a:defPPr algn="ctr">
          <a:defRPr lang="en-US" altLang="ko-KR"/>
        </a:defPPr>
      </a:lstStyle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1452</TotalTime>
  <Words>1270</Words>
  <Application>Microsoft Office PowerPoint</Application>
  <PresentationFormat>사용자 지정</PresentationFormat>
  <Paragraphs>337</Paragraphs>
  <Slides>45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4" baseType="lpstr">
      <vt:lpstr>G마켓 산스 TTF Light</vt:lpstr>
      <vt:lpstr>Calibri</vt:lpstr>
      <vt:lpstr>?? ??</vt:lpstr>
      <vt:lpstr>맑은 고딕</vt:lpstr>
      <vt:lpstr>G마켓 산스 TTF Medium</vt:lpstr>
      <vt:lpstr>Arial</vt:lpstr>
      <vt:lpstr>THECandybarmiri</vt:lpstr>
      <vt:lpstr>Office Theme</vt:lpstr>
      <vt:lpstr>비트맵 이미지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officegen</dc:creator>
  <cp:lastModifiedBy>hi</cp:lastModifiedBy>
  <cp:revision>127</cp:revision>
  <dcterms:created xsi:type="dcterms:W3CDTF">2022-05-02T16:35:18Z</dcterms:created>
  <dcterms:modified xsi:type="dcterms:W3CDTF">2022-05-11T09:01:50Z</dcterms:modified>
  <cp:version/>
</cp:coreProperties>
</file>